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40"/>
  </p:notesMasterIdLst>
  <p:handoutMasterIdLst>
    <p:handoutMasterId r:id="rId41"/>
  </p:handoutMasterIdLst>
  <p:sldIdLst>
    <p:sldId id="257" r:id="rId2"/>
    <p:sldId id="258" r:id="rId3"/>
    <p:sldId id="295" r:id="rId4"/>
    <p:sldId id="259" r:id="rId5"/>
    <p:sldId id="260" r:id="rId6"/>
    <p:sldId id="263" r:id="rId7"/>
    <p:sldId id="261" r:id="rId8"/>
    <p:sldId id="284" r:id="rId9"/>
    <p:sldId id="294" r:id="rId10"/>
    <p:sldId id="265" r:id="rId11"/>
    <p:sldId id="262" r:id="rId12"/>
    <p:sldId id="296" r:id="rId13"/>
    <p:sldId id="266" r:id="rId14"/>
    <p:sldId id="283" r:id="rId15"/>
    <p:sldId id="288" r:id="rId16"/>
    <p:sldId id="286" r:id="rId17"/>
    <p:sldId id="264" r:id="rId18"/>
    <p:sldId id="291" r:id="rId19"/>
    <p:sldId id="292" r:id="rId20"/>
    <p:sldId id="267" r:id="rId21"/>
    <p:sldId id="276" r:id="rId22"/>
    <p:sldId id="282" r:id="rId23"/>
    <p:sldId id="269" r:id="rId24"/>
    <p:sldId id="270" r:id="rId25"/>
    <p:sldId id="271" r:id="rId26"/>
    <p:sldId id="272" r:id="rId27"/>
    <p:sldId id="273" r:id="rId28"/>
    <p:sldId id="274" r:id="rId29"/>
    <p:sldId id="275" r:id="rId30"/>
    <p:sldId id="277" r:id="rId31"/>
    <p:sldId id="289" r:id="rId32"/>
    <p:sldId id="290" r:id="rId33"/>
    <p:sldId id="280" r:id="rId34"/>
    <p:sldId id="281" r:id="rId35"/>
    <p:sldId id="285" r:id="rId36"/>
    <p:sldId id="278" r:id="rId37"/>
    <p:sldId id="293" r:id="rId38"/>
    <p:sldId id="279" r:id="rId39"/>
  </p:sldIdLst>
  <p:sldSz cx="12192000" cy="6858000"/>
  <p:notesSz cx="6797675" cy="9926638"/>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ko Tsukamoto" initials="YT" lastIdx="18" clrIdx="0">
    <p:extLst>
      <p:ext uri="{19B8F6BF-5375-455C-9EA6-DF929625EA0E}">
        <p15:presenceInfo xmlns:p15="http://schemas.microsoft.com/office/powerpoint/2012/main" userId="519463dbb3e11ee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FFCCFF"/>
    <a:srgbClr val="DDDDDD"/>
    <a:srgbClr val="00CC00"/>
    <a:srgbClr val="808000"/>
    <a:srgbClr val="FFFF00"/>
    <a:srgbClr val="33CC33"/>
    <a:srgbClr val="FF3300"/>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2"/>
      </p:cViewPr>
      <p:guideLst/>
    </p:cSldViewPr>
  </p:slideViewPr>
  <p:notesTextViewPr>
    <p:cViewPr>
      <p:scale>
        <a:sx n="1" d="1"/>
        <a:sy n="1" d="1"/>
      </p:scale>
      <p:origin x="0" y="0"/>
    </p:cViewPr>
  </p:notesTextViewPr>
  <p:sorterViewPr>
    <p:cViewPr>
      <p:scale>
        <a:sx n="100" d="100"/>
        <a:sy n="100" d="100"/>
      </p:scale>
      <p:origin x="0" y="-3197"/>
    </p:cViewPr>
  </p:sorterViewPr>
  <p:notesViewPr>
    <p:cSldViewPr snapToGrid="0">
      <p:cViewPr varScale="1">
        <p:scale>
          <a:sx n="120" d="100"/>
          <a:sy n="120" d="100"/>
        </p:scale>
        <p:origin x="504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en-US"/>
          </a:p>
        </p:txBody>
      </p:sp>
      <p:sp>
        <p:nvSpPr>
          <p:cNvPr id="3" name="日付プレースホルダー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pPr rtl="0"/>
            <a:fld id="{D4CA224D-9FD1-45D3-9C53-2C5BC011A7F7}" type="datetime1">
              <a:rPr lang="ja-JP" altLang="en-US" smtClean="0"/>
              <a:t>2021/3/26</a:t>
            </a:fld>
            <a:endParaRPr lang="en-US" dirty="0"/>
          </a:p>
        </p:txBody>
      </p:sp>
      <p:sp>
        <p:nvSpPr>
          <p:cNvPr id="4" name="フッター プレースホルダー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en-US"/>
          </a:p>
        </p:txBody>
      </p:sp>
      <p:sp>
        <p:nvSpPr>
          <p:cNvPr id="5" name="スライド番号プレースホルダー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ED92CB86-0DB9-4A70-B1CF-B23508471F6B}" type="slidenum">
              <a:rPr lang="en-US" smtClean="0"/>
              <a:t>‹#›</a:t>
            </a:fld>
            <a:endParaRPr lang="en-US"/>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pPr rtl="0"/>
            <a:fld id="{12CD2E1E-736E-47DB-9544-043CA732B0EB}" type="datetime1">
              <a:rPr lang="ja-JP" altLang="en-US" smtClean="0"/>
              <a:t>2021/3/26</a:t>
            </a:fld>
            <a:endParaRPr 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rtl="0"/>
            <a:r>
              <a:rPr lang="ja"/>
              <a:t>マスター テキストの書式設定</a:t>
            </a:r>
            <a:endParaRPr lang="en-US"/>
          </a:p>
          <a:p>
            <a:pPr lvl="1" rtl="0"/>
            <a:r>
              <a:rPr lang="ja"/>
              <a:t>第 2 レベル</a:t>
            </a:r>
          </a:p>
          <a:p>
            <a:pPr lvl="2" rtl="0"/>
            <a:r>
              <a:rPr lang="ja"/>
              <a:t>第 3 レベル</a:t>
            </a:r>
          </a:p>
          <a:p>
            <a:pPr lvl="3" rtl="0"/>
            <a:r>
              <a:rPr lang="ja"/>
              <a:t>第 4 レベル</a:t>
            </a:r>
          </a:p>
          <a:p>
            <a:pPr lvl="4" rtl="0"/>
            <a:r>
              <a:rPr lang="ja"/>
              <a:t>第 5 レベル</a:t>
            </a:r>
            <a:endParaRPr lang="en-US"/>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9C2B151B-D7D1-48E5-8230-5AADBC794F88}" type="slidenum">
              <a:rPr lang="en-US" smtClean="0"/>
              <a:t>‹#›</a:t>
            </a:fld>
            <a:endParaRPr lang="en-US"/>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0" name="長方形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p:cNvSpPr>
            <a:spLocks noGrp="1"/>
          </p:cNvSpPr>
          <p:nvPr>
            <p:ph type="ctrTitle"/>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ja-JP" altLang="en-US"/>
              <a:t>マスター タイトルの書式設定</a:t>
            </a:r>
            <a:endParaRPr lang="en-US" dirty="0"/>
          </a:p>
        </p:txBody>
      </p:sp>
      <p:sp>
        <p:nvSpPr>
          <p:cNvPr id="3" name="サブタイトル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ja-JP" altLang="en-US"/>
              <a:t>マスター サブタイトルの書式設定</a:t>
            </a:r>
            <a:endParaRPr lang="en-US" dirty="0"/>
          </a:p>
        </p:txBody>
      </p:sp>
      <p:cxnSp>
        <p:nvCxnSpPr>
          <p:cNvPr id="9" name="直線​​コネクタ(S)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日付プレースホルダー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03496EA7-3ED1-4297-A13C-24124DE2B13A}" type="datetime1">
              <a:rPr lang="ja-JP" altLang="en-US" smtClean="0"/>
              <a:t>2021/3/26</a:t>
            </a:fld>
            <a:endParaRPr lang="en-US" dirty="0"/>
          </a:p>
        </p:txBody>
      </p:sp>
      <p:sp>
        <p:nvSpPr>
          <p:cNvPr id="5" name="フッター プレースホルダー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en-US" dirty="0"/>
          </a:p>
        </p:txBody>
      </p:sp>
      <p:sp>
        <p:nvSpPr>
          <p:cNvPr id="6" name="スライド番号プレースホルダー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en-US" dirty="0"/>
          </a:p>
        </p:txBody>
      </p:sp>
      <p:sp>
        <p:nvSpPr>
          <p:cNvPr id="3" name="縦書きテキスト プレースホルダー 2"/>
          <p:cNvSpPr>
            <a:spLocks noGrp="1"/>
          </p:cNvSpPr>
          <p:nvPr>
            <p:ph type="body" orient="vert" idx="1"/>
          </p:nvPr>
        </p:nvSpPr>
        <p:spPr/>
        <p:txBody>
          <a:bodyPr vert="eaVert" lIns="45720" tIns="0" rIns="45720" bIns="0"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07B4CE94-0898-4DE3-8AD0-0946AA04A64E}" type="datetime1">
              <a:rPr lang="ja-JP" altLang="en-US" smtClean="0"/>
              <a:t>2021/3/26</a:t>
            </a:fld>
            <a:endParaRPr lang="en-US" dirty="0"/>
          </a:p>
        </p:txBody>
      </p:sp>
      <p:sp>
        <p:nvSpPr>
          <p:cNvPr id="8" name="フッター プレースホルダー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endParaRPr lang="en-US" dirty="0"/>
          </a:p>
        </p:txBody>
      </p:sp>
      <p:sp>
        <p:nvSpPr>
          <p:cNvPr id="9" name="スライド番号プレースホルダー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9" name="長方形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縦書きタイトル 1"/>
          <p:cNvSpPr>
            <a:spLocks noGrp="1"/>
          </p:cNvSpPr>
          <p:nvPr>
            <p:ph type="title" orient="vert"/>
          </p:nvPr>
        </p:nvSpPr>
        <p:spPr>
          <a:xfrm>
            <a:off x="8724900" y="412302"/>
            <a:ext cx="2628900" cy="5759898"/>
          </a:xfrm>
        </p:spPr>
        <p:txBody>
          <a:bodyPr vert="eaVert" rtlCol="0"/>
          <a:lstStyle/>
          <a:p>
            <a:pPr rtl="0"/>
            <a:r>
              <a:rPr lang="ja-JP" altLang="en-US"/>
              <a:t>マスター タイトルの書式設定</a:t>
            </a:r>
            <a:endParaRPr lang="en-US" dirty="0"/>
          </a:p>
        </p:txBody>
      </p:sp>
      <p:sp>
        <p:nvSpPr>
          <p:cNvPr id="3" name="縦書きテキスト プレースホルダー 2"/>
          <p:cNvSpPr>
            <a:spLocks noGrp="1"/>
          </p:cNvSpPr>
          <p:nvPr>
            <p:ph type="body" orient="vert" idx="1"/>
          </p:nvPr>
        </p:nvSpPr>
        <p:spPr>
          <a:xfrm>
            <a:off x="838200" y="412302"/>
            <a:ext cx="7734300" cy="5759898"/>
          </a:xfrm>
        </p:spPr>
        <p:txBody>
          <a:bodyPr vert="eaVert" lIns="45720" tIns="0" rIns="45720" bIns="0"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C4A4181F-25C5-4F43-9D3D-6888EB50DD84}" type="datetime1">
              <a:rPr lang="ja-JP" altLang="en-US" smtClean="0"/>
              <a:t>2021/3/26</a:t>
            </a:fld>
            <a:endParaRPr lang="en-US" dirty="0"/>
          </a:p>
        </p:txBody>
      </p:sp>
      <p:sp>
        <p:nvSpPr>
          <p:cNvPr id="8" name="フッター プレースホルダー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endParaRPr lang="en-US" dirty="0"/>
          </a:p>
        </p:txBody>
      </p:sp>
      <p:sp>
        <p:nvSpPr>
          <p:cNvPr id="10" name="スライド番号プレースホルダー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en-US" dirty="0"/>
          </a:p>
        </p:txBody>
      </p:sp>
      <p:sp>
        <p:nvSpPr>
          <p:cNvPr id="3" name="コンテンツ プレースホルダー 2"/>
          <p:cNvSpPr>
            <a:spLocks noGrp="1"/>
          </p:cNvSpPr>
          <p:nvPr>
            <p:ph idx="1"/>
          </p:nvPr>
        </p:nvSpPr>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6BB10D81-EB47-474E-AFE6-F10ABA500AD1}" type="datetime1">
              <a:rPr lang="ja-JP" altLang="en-US" smtClean="0"/>
              <a:t>2021/3/26</a:t>
            </a:fld>
            <a:endParaRPr lang="en-US" dirty="0"/>
          </a:p>
        </p:txBody>
      </p:sp>
      <p:sp>
        <p:nvSpPr>
          <p:cNvPr id="8" name="フッター プレースホルダー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en-US" dirty="0"/>
          </a:p>
        </p:txBody>
      </p:sp>
      <p:sp>
        <p:nvSpPr>
          <p:cNvPr id="9" name="スライド番号プレースホルダー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bg>
      <p:bgPr>
        <a:solidFill>
          <a:schemeClr val="bg1"/>
        </a:solidFill>
        <a:effectLst/>
      </p:bgPr>
    </p:bg>
    <p:spTree>
      <p:nvGrpSpPr>
        <p:cNvPr id="1" name=""/>
        <p:cNvGrpSpPr/>
        <p:nvPr/>
      </p:nvGrpSpPr>
      <p:grpSpPr>
        <a:xfrm>
          <a:off x="0" y="0"/>
          <a:ext cx="0" cy="0"/>
          <a:chOff x="0" y="0"/>
          <a:chExt cx="0" cy="0"/>
        </a:xfrm>
      </p:grpSpPr>
      <p:sp>
        <p:nvSpPr>
          <p:cNvPr id="10" name="長方形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ja-JP" altLang="en-US"/>
              <a:t>マスター タイトルの書式設定</a:t>
            </a:r>
            <a:endParaRPr lang="en-US" dirty="0"/>
          </a:p>
        </p:txBody>
      </p:sp>
      <p:sp>
        <p:nvSpPr>
          <p:cNvPr id="3" name="テキスト プレースホルダー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ja-JP" altLang="en-US"/>
              <a:t>マスター テキストの書式設定</a:t>
            </a:r>
          </a:p>
        </p:txBody>
      </p:sp>
      <p:cxnSp>
        <p:nvCxnSpPr>
          <p:cNvPr id="9" name="直線​​コネクタ(S)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日付プレースホルダー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83FAE9EC-F641-49D1-8818-C6EAB532FF50}" type="datetime1">
              <a:rPr lang="ja-JP" altLang="en-US" smtClean="0"/>
              <a:t>2021/3/26</a:t>
            </a:fld>
            <a:endParaRPr lang="en-US" dirty="0"/>
          </a:p>
        </p:txBody>
      </p:sp>
      <p:sp>
        <p:nvSpPr>
          <p:cNvPr id="8" name="フッター プレースホルダー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en-US" dirty="0"/>
          </a:p>
        </p:txBody>
      </p:sp>
      <p:sp>
        <p:nvSpPr>
          <p:cNvPr id="11" name="スライド番号プレースホルダー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タイトル 7"/>
          <p:cNvSpPr>
            <a:spLocks noGrp="1"/>
          </p:cNvSpPr>
          <p:nvPr>
            <p:ph type="title"/>
          </p:nvPr>
        </p:nvSpPr>
        <p:spPr>
          <a:xfrm>
            <a:off x="1097280" y="286603"/>
            <a:ext cx="10058400" cy="1450757"/>
          </a:xfrm>
        </p:spPr>
        <p:txBody>
          <a:bodyPr rtlCol="0"/>
          <a:lstStyle/>
          <a:p>
            <a:pPr rtl="0"/>
            <a:r>
              <a:rPr lang="ja-JP" altLang="en-US"/>
              <a:t>マスター タイトルの書式設定</a:t>
            </a:r>
            <a:endParaRPr lang="en-US" dirty="0"/>
          </a:p>
        </p:txBody>
      </p:sp>
      <p:sp>
        <p:nvSpPr>
          <p:cNvPr id="3" name="コンテンツ プレースホルダー 2"/>
          <p:cNvSpPr>
            <a:spLocks noGrp="1"/>
          </p:cNvSpPr>
          <p:nvPr>
            <p:ph sz="half" idx="1"/>
          </p:nvPr>
        </p:nvSpPr>
        <p:spPr>
          <a:xfrm>
            <a:off x="1097280" y="2120900"/>
            <a:ext cx="4639736" cy="3748193"/>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4" name="コンテンツ プレースホルダー 3"/>
          <p:cNvSpPr>
            <a:spLocks noGrp="1"/>
          </p:cNvSpPr>
          <p:nvPr>
            <p:ph sz="half" idx="2"/>
          </p:nvPr>
        </p:nvSpPr>
        <p:spPr>
          <a:xfrm>
            <a:off x="6515944" y="2120900"/>
            <a:ext cx="4639736" cy="3748194"/>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2" name="日付プレースホルダー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DB43ECC2-B0E5-4875-9C28-6BDA7278145C}" type="datetime1">
              <a:rPr lang="ja-JP" altLang="en-US" smtClean="0"/>
              <a:t>2021/3/26</a:t>
            </a:fld>
            <a:endParaRPr lang="en-US" dirty="0"/>
          </a:p>
        </p:txBody>
      </p:sp>
      <p:sp>
        <p:nvSpPr>
          <p:cNvPr id="9" name="フッター プレースホルダー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en-US" dirty="0"/>
          </a:p>
        </p:txBody>
      </p:sp>
      <p:sp>
        <p:nvSpPr>
          <p:cNvPr id="10" name="スライド番号プレースホルダー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タイトル 9"/>
          <p:cNvSpPr>
            <a:spLocks noGrp="1"/>
          </p:cNvSpPr>
          <p:nvPr>
            <p:ph type="title"/>
          </p:nvPr>
        </p:nvSpPr>
        <p:spPr>
          <a:xfrm>
            <a:off x="1097280" y="286603"/>
            <a:ext cx="10058400" cy="1450757"/>
          </a:xfrm>
        </p:spPr>
        <p:txBody>
          <a:bodyPr rtlCol="0"/>
          <a:lstStyle/>
          <a:p>
            <a:pPr rtl="0"/>
            <a:r>
              <a:rPr lang="ja-JP" altLang="en-US"/>
              <a:t>マスター タイトルの書式設定</a:t>
            </a:r>
            <a:endParaRPr lang="en-US" dirty="0"/>
          </a:p>
        </p:txBody>
      </p:sp>
      <p:sp>
        <p:nvSpPr>
          <p:cNvPr id="3" name="テキスト プレースホルダー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a:t>マスター テキストの書式設定</a:t>
            </a:r>
          </a:p>
        </p:txBody>
      </p:sp>
      <p:sp>
        <p:nvSpPr>
          <p:cNvPr id="4" name="コンテンツ プレースホルダー 3"/>
          <p:cNvSpPr>
            <a:spLocks noGrp="1"/>
          </p:cNvSpPr>
          <p:nvPr>
            <p:ph sz="half" idx="2"/>
          </p:nvPr>
        </p:nvSpPr>
        <p:spPr>
          <a:xfrm>
            <a:off x="1097280" y="2958274"/>
            <a:ext cx="4639736" cy="2910821"/>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5" name="テキスト プレースホルダー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a:t>マスター テキストの書式設定</a:t>
            </a:r>
          </a:p>
        </p:txBody>
      </p:sp>
      <p:sp>
        <p:nvSpPr>
          <p:cNvPr id="6" name="コンテンツ プレースホルダー 5"/>
          <p:cNvSpPr>
            <a:spLocks noGrp="1"/>
          </p:cNvSpPr>
          <p:nvPr>
            <p:ph sz="quarter" idx="4"/>
          </p:nvPr>
        </p:nvSpPr>
        <p:spPr>
          <a:xfrm>
            <a:off x="6515944" y="2958273"/>
            <a:ext cx="4639736" cy="2910821"/>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2" name="日付プレースホルダー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FA5138DC-E271-41C8-BE65-2AC8ADEEA4A9}" type="datetime1">
              <a:rPr lang="ja-JP" altLang="en-US" smtClean="0"/>
              <a:t>2021/3/26</a:t>
            </a:fld>
            <a:endParaRPr lang="en-US" dirty="0"/>
          </a:p>
        </p:txBody>
      </p:sp>
      <p:sp>
        <p:nvSpPr>
          <p:cNvPr id="11" name="フッター プレースホルダー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en-US" dirty="0"/>
          </a:p>
        </p:txBody>
      </p:sp>
      <p:sp>
        <p:nvSpPr>
          <p:cNvPr id="12" name="スライド番号プレースホルダー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en-US" dirty="0"/>
          </a:p>
        </p:txBody>
      </p:sp>
      <p:sp>
        <p:nvSpPr>
          <p:cNvPr id="6" name="日付プレースホルダー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8F26F9E0-B2BB-4E8F-A353-6B1AF083078D}" type="datetime1">
              <a:rPr lang="ja-JP" altLang="en-US" smtClean="0"/>
              <a:t>2021/3/26</a:t>
            </a:fld>
            <a:endParaRPr lang="en-US" dirty="0"/>
          </a:p>
        </p:txBody>
      </p:sp>
      <p:sp>
        <p:nvSpPr>
          <p:cNvPr id="7" name="フッター プレースホルダー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en-US" dirty="0"/>
          </a:p>
        </p:txBody>
      </p:sp>
      <p:sp>
        <p:nvSpPr>
          <p:cNvPr id="8" name="スライド番号プレースホルダー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0" name="長方形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日付プレースホルダー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345DEE80-C133-4C82-BA52-6E6A78DF5359}" type="datetime1">
              <a:rPr lang="ja-JP" altLang="en-US" smtClean="0"/>
              <a:t>2021/3/26</a:t>
            </a:fld>
            <a:endParaRPr lang="en-US" dirty="0"/>
          </a:p>
        </p:txBody>
      </p:sp>
      <p:sp>
        <p:nvSpPr>
          <p:cNvPr id="3" name="フッター プレースホルダー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en-US" dirty="0"/>
          </a:p>
        </p:txBody>
      </p:sp>
      <p:sp>
        <p:nvSpPr>
          <p:cNvPr id="4" name="スライド番号プレースホルダー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キャプション付きのコンテンツ">
    <p:spTree>
      <p:nvGrpSpPr>
        <p:cNvPr id="1" name=""/>
        <p:cNvGrpSpPr/>
        <p:nvPr/>
      </p:nvGrpSpPr>
      <p:grpSpPr>
        <a:xfrm>
          <a:off x="0" y="0"/>
          <a:ext cx="0" cy="0"/>
          <a:chOff x="0" y="0"/>
          <a:chExt cx="0" cy="0"/>
        </a:xfrm>
      </p:grpSpPr>
      <p:sp>
        <p:nvSpPr>
          <p:cNvPr id="8" name="長方形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ja-JP" altLang="en-US"/>
              <a:t>マスター タイトルの書式設定</a:t>
            </a:r>
            <a:endParaRPr lang="en-US" dirty="0"/>
          </a:p>
        </p:txBody>
      </p:sp>
      <p:sp>
        <p:nvSpPr>
          <p:cNvPr id="3" name="コンテンツ プレースホルダー 2"/>
          <p:cNvSpPr>
            <a:spLocks noGrp="1"/>
          </p:cNvSpPr>
          <p:nvPr>
            <p:ph idx="1"/>
          </p:nvPr>
        </p:nvSpPr>
        <p:spPr>
          <a:xfrm>
            <a:off x="5458984" y="812799"/>
            <a:ext cx="5928344" cy="5294757"/>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4" name="テキスト プレースホルダー 3"/>
          <p:cNvSpPr>
            <a:spLocks noGrp="1"/>
          </p:cNvSpPr>
          <p:nvPr>
            <p:ph type="body" sz="half" idx="2"/>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a:t>マスター テキストの書式設定</a:t>
            </a:r>
          </a:p>
        </p:txBody>
      </p:sp>
      <p:sp>
        <p:nvSpPr>
          <p:cNvPr id="5" name="日付プレースホルダー 4"/>
          <p:cNvSpPr>
            <a:spLocks noGrp="1"/>
          </p:cNvSpPr>
          <p:nvPr>
            <p:ph type="dt" sz="half" idx="10"/>
          </p:nvPr>
        </p:nvSpPr>
        <p:spPr>
          <a:xfrm>
            <a:off x="643464" y="6446520"/>
            <a:ext cx="3517568" cy="365125"/>
          </a:xfrm>
        </p:spPr>
        <p:txBody>
          <a:bodyPr rtlCol="0"/>
          <a:lstStyle>
            <a:lvl1pPr algn="l">
              <a:defRPr/>
            </a:lvl1pPr>
          </a:lstStyle>
          <a:p>
            <a:pPr rtl="0"/>
            <a:fld id="{5D48F394-EB73-4DAF-B9DC-4B7F06E8D586}" type="datetime1">
              <a:rPr lang="ja-JP" altLang="en-US" smtClean="0"/>
              <a:t>2021/3/26</a:t>
            </a:fld>
            <a:endParaRPr lang="en-US" dirty="0"/>
          </a:p>
        </p:txBody>
      </p:sp>
      <p:sp>
        <p:nvSpPr>
          <p:cNvPr id="6" name="フッター プレースホルダー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en-US" dirty="0"/>
          </a:p>
        </p:txBody>
      </p:sp>
      <p:sp>
        <p:nvSpPr>
          <p:cNvPr id="7" name="スライド番号プレースホルダー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キャプション付きの図">
    <p:spTree>
      <p:nvGrpSpPr>
        <p:cNvPr id="1" name=""/>
        <p:cNvGrpSpPr/>
        <p:nvPr/>
      </p:nvGrpSpPr>
      <p:grpSpPr>
        <a:xfrm>
          <a:off x="0" y="0"/>
          <a:ext cx="0" cy="0"/>
          <a:chOff x="0" y="0"/>
          <a:chExt cx="0" cy="0"/>
        </a:xfrm>
      </p:grpSpPr>
      <p:sp>
        <p:nvSpPr>
          <p:cNvPr id="8" name="長方形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図プレースホルダー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a:t>アイコンをクリックして図を追加</a:t>
            </a:r>
            <a:endParaRPr lang="en-US" dirty="0"/>
          </a:p>
        </p:txBody>
      </p:sp>
      <p:sp>
        <p:nvSpPr>
          <p:cNvPr id="2" name="タイトル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ja-JP" altLang="en-US"/>
              <a:t>マスター タイトルの書式設定</a:t>
            </a:r>
            <a:endParaRPr lang="en-US" dirty="0"/>
          </a:p>
        </p:txBody>
      </p:sp>
      <p:sp>
        <p:nvSpPr>
          <p:cNvPr id="4" name="テキスト プレースホルダー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a:t>マスター テキストの書式設定</a:t>
            </a:r>
          </a:p>
        </p:txBody>
      </p:sp>
      <p:sp>
        <p:nvSpPr>
          <p:cNvPr id="5" name="日付プレースホルダー 4"/>
          <p:cNvSpPr>
            <a:spLocks noGrp="1"/>
          </p:cNvSpPr>
          <p:nvPr>
            <p:ph type="dt" sz="half" idx="10"/>
          </p:nvPr>
        </p:nvSpPr>
        <p:spPr/>
        <p:txBody>
          <a:bodyPr rtlCol="0"/>
          <a:lstStyle>
            <a:lvl1pPr>
              <a:defRPr/>
            </a:lvl1pPr>
          </a:lstStyle>
          <a:p>
            <a:pPr rtl="0"/>
            <a:fld id="{37D32CA8-DFB3-42D1-9A93-81D658AB3F6D}" type="datetime1">
              <a:rPr lang="ja-JP" altLang="en-US" smtClean="0"/>
              <a:t>2021/3/26</a:t>
            </a:fld>
            <a:endParaRPr lang="en-US" dirty="0"/>
          </a:p>
        </p:txBody>
      </p:sp>
      <p:sp>
        <p:nvSpPr>
          <p:cNvPr id="6" name="フッター プレースホルダー 5"/>
          <p:cNvSpPr>
            <a:spLocks noGrp="1"/>
          </p:cNvSpPr>
          <p:nvPr>
            <p:ph type="ftr" sz="quarter" idx="11"/>
          </p:nvPr>
        </p:nvSpPr>
        <p:spPr>
          <a:xfrm>
            <a:off x="1097279" y="6446838"/>
            <a:ext cx="6818262" cy="365125"/>
          </a:xfrm>
        </p:spPr>
        <p:txBody>
          <a:bodyPr rtlCol="0"/>
          <a:lstStyle/>
          <a:p>
            <a:pPr algn="l" rtl="0"/>
            <a:endParaRPr lang="en-US" dirty="0"/>
          </a:p>
        </p:txBody>
      </p:sp>
      <p:sp>
        <p:nvSpPr>
          <p:cNvPr id="7" name="スライド番号プレースホルダー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長方形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プレースホルダー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ja" dirty="0"/>
              <a:t>マスター タイトルの書式設定</a:t>
            </a:r>
            <a:endParaRPr lang="en-US" dirty="0"/>
          </a:p>
        </p:txBody>
      </p:sp>
      <p:sp>
        <p:nvSpPr>
          <p:cNvPr id="3" name="テキスト プレースホルダー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ja" dirty="0"/>
              <a:t>マスター テキストの書式設定</a:t>
            </a:r>
          </a:p>
          <a:p>
            <a:pPr lvl="1" rtl="0"/>
            <a:r>
              <a:rPr lang="ja" dirty="0"/>
              <a:t>第 2 レベル</a:t>
            </a:r>
          </a:p>
          <a:p>
            <a:pPr lvl="2" rtl="0"/>
            <a:r>
              <a:rPr lang="ja" dirty="0"/>
              <a:t>第 3 レベル</a:t>
            </a:r>
          </a:p>
          <a:p>
            <a:pPr lvl="3" rtl="0"/>
            <a:r>
              <a:rPr lang="ja" dirty="0"/>
              <a:t>第 4 レベル</a:t>
            </a:r>
          </a:p>
          <a:p>
            <a:pPr lvl="4" rtl="0"/>
            <a:r>
              <a:rPr lang="ja" dirty="0"/>
              <a:t>第 5 レベル</a:t>
            </a:r>
            <a:endParaRPr lang="en-US" dirty="0"/>
          </a:p>
        </p:txBody>
      </p:sp>
      <p:sp>
        <p:nvSpPr>
          <p:cNvPr id="4" name="日付プレースホルダー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latin typeface="Meiryo UI" panose="020B0604030504040204" pitchFamily="50" charset="-128"/>
                <a:ea typeface="Meiryo UI" panose="020B0604030504040204" pitchFamily="50" charset="-128"/>
              </a:defRPr>
            </a:lvl1pPr>
          </a:lstStyle>
          <a:p>
            <a:fld id="{9C574417-D6A5-4805-B113-749635F0A52F}" type="datetime1">
              <a:rPr lang="ja-JP" altLang="en-US" noProof="0" smtClean="0"/>
              <a:t>2021/3/26</a:t>
            </a:fld>
            <a:endParaRPr lang="ja-JP" altLang="en-US" noProof="0" dirty="0"/>
          </a:p>
        </p:txBody>
      </p:sp>
      <p:sp>
        <p:nvSpPr>
          <p:cNvPr id="5" name="フッター プレースホルダー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latin typeface="Meiryo UI" panose="020B0604030504040204" pitchFamily="50" charset="-128"/>
                <a:ea typeface="Meiryo UI" panose="020B0604030504040204" pitchFamily="50" charset="-128"/>
              </a:defRPr>
            </a:lvl1pPr>
          </a:lstStyle>
          <a:p>
            <a:endParaRPr lang="ja-JP" altLang="en-US" noProof="0" dirty="0"/>
          </a:p>
        </p:txBody>
      </p:sp>
      <p:sp>
        <p:nvSpPr>
          <p:cNvPr id="6" name="スライド番号プレースホルダー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latin typeface="Meiryo UI" panose="020B0604030504040204" pitchFamily="50" charset="-128"/>
                <a:ea typeface="Meiryo UI" panose="020B0604030504040204" pitchFamily="50" charset="-128"/>
              </a:defRPr>
            </a:lvl1pPr>
          </a:lstStyle>
          <a:p>
            <a:fld id="{3A98EE3D-8CD1-4C3F-BD1C-C98C9596463C}" type="slidenum">
              <a:rPr lang="en-US" altLang="ja-JP" noProof="0" smtClean="0"/>
              <a:pPr/>
              <a:t>‹#›</a:t>
            </a:fld>
            <a:endParaRPr lang="ja-JP" altLang="en-US" noProof="0" dirty="0"/>
          </a:p>
        </p:txBody>
      </p:sp>
      <p:cxnSp>
        <p:nvCxnSpPr>
          <p:cNvPr id="10" name="直線​​コネクタ(S)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p:txStyles>
    <p:titleStyle>
      <a:lvl1pPr algn="l" defTabSz="914400" rtl="0" eaLnBrk="1" latinLnBrk="0" hangingPunct="1">
        <a:lnSpc>
          <a:spcPct val="90000"/>
        </a:lnSpc>
        <a:spcBef>
          <a:spcPct val="0"/>
        </a:spcBef>
        <a:buNone/>
        <a:defRPr kumimoji="1" sz="4700" i="0" kern="1200" spc="-50" baseline="0">
          <a:solidFill>
            <a:schemeClr val="tx1">
              <a:lumMod val="75000"/>
              <a:lumOff val="25000"/>
            </a:schemeClr>
          </a:solidFill>
          <a:latin typeface="MS Mincho" panose="02020609040205080304" pitchFamily="17" charset="-128"/>
          <a:ea typeface="MS Mincho" panose="02020609040205080304" pitchFamily="17" charset="-128"/>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kumimoji="1" sz="1900"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kumimoji="1" sz="1700"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kumimoji="1" sz="1300"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kumimoji="1" sz="1300"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kumimoji="1" sz="1300"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4.jpg"/><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e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package" Target="../embeddings/Microsoft_Word_Document.docx"/><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xucyS80MmUc" TargetMode="External"/><Relationship Id="rId2" Type="http://schemas.openxmlformats.org/officeDocument/2006/relationships/hyperlink" Target="https://www.youtube.com/watch?v=eHQ5LYrcRos" TargetMode="Externa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2.png"/><Relationship Id="rId5" Type="http://schemas.openxmlformats.org/officeDocument/2006/relationships/hyperlink" Target="https://www.youtube.com/watch?v=eNrL4UDmgGY" TargetMode="External"/><Relationship Id="rId4" Type="http://schemas.openxmlformats.org/officeDocument/2006/relationships/hyperlink" Target="https://m.youtube.com/watch?v=vy1RQKf3To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www.youtube.com/watch?v=FtCVYBwT_4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hyperlink" Target="https://youtu.be/_TGWGbGAjDM" TargetMode="Externa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hyperlink" Target="https://www.youtube.com/watch?v=8dvPe60tOng" TargetMode="Externa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3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oleObject" Target="../embeddings/oleObject5.bin"/><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oleObject" Target="../embeddings/oleObject6.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0BnjLtQ6ZOI" TargetMode="External"/><Relationship Id="rId2" Type="http://schemas.openxmlformats.org/officeDocument/2006/relationships/hyperlink" Target="https://www.youtube.com/watch?v=WxxLc9Y7D1A" TargetMode="Externa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長方形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タイトル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rtlCol="0">
            <a:normAutofit/>
          </a:bodyPr>
          <a:lstStyle/>
          <a:p>
            <a:r>
              <a:rPr lang="ja-JP" altLang="en-US" sz="8000" dirty="0">
                <a:latin typeface="MS Mincho" panose="02020609040205080304" pitchFamily="17" charset="-128"/>
                <a:ea typeface="MS Mincho" panose="02020609040205080304" pitchFamily="17" charset="-128"/>
              </a:rPr>
              <a:t>コロナに</a:t>
            </a:r>
            <a:br>
              <a:rPr lang="en-US" altLang="ja-JP" sz="8000" dirty="0">
                <a:latin typeface="MS Mincho" panose="02020609040205080304" pitchFamily="17" charset="-128"/>
                <a:ea typeface="MS Mincho" panose="02020609040205080304" pitchFamily="17" charset="-128"/>
              </a:rPr>
            </a:br>
            <a:r>
              <a:rPr lang="ja-JP" altLang="en-US" sz="8000" dirty="0">
                <a:latin typeface="MS Mincho" panose="02020609040205080304" pitchFamily="17" charset="-128"/>
                <a:ea typeface="MS Mincho" panose="02020609040205080304" pitchFamily="17" charset="-128"/>
              </a:rPr>
              <a:t>負けるな！！</a:t>
            </a:r>
            <a:endParaRPr lang="ja" sz="8000" dirty="0">
              <a:latin typeface="MS Mincho" panose="02020609040205080304" pitchFamily="17" charset="-128"/>
              <a:ea typeface="MS Mincho" panose="02020609040205080304" pitchFamily="17" charset="-128"/>
            </a:endParaRPr>
          </a:p>
        </p:txBody>
      </p:sp>
      <p:sp>
        <p:nvSpPr>
          <p:cNvPr id="3" name="サブタイトル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rtlCol="0">
            <a:normAutofit/>
          </a:bodyPr>
          <a:lstStyle/>
          <a:p>
            <a:pPr rtl="0"/>
            <a:r>
              <a:rPr lang="en-US" altLang="ja-JP" dirty="0">
                <a:solidFill>
                  <a:schemeClr val="tx1">
                    <a:lumMod val="85000"/>
                    <a:lumOff val="15000"/>
                  </a:schemeClr>
                </a:solidFill>
              </a:rPr>
              <a:t>『</a:t>
            </a:r>
            <a:r>
              <a:rPr lang="ja-JP" altLang="en-US" dirty="0">
                <a:solidFill>
                  <a:schemeClr val="tx1">
                    <a:lumMod val="85000"/>
                    <a:lumOff val="15000"/>
                  </a:schemeClr>
                </a:solidFill>
              </a:rPr>
              <a:t>グループホームめぐみの</a:t>
            </a:r>
            <a:r>
              <a:rPr lang="en-US" altLang="ja-JP" dirty="0">
                <a:solidFill>
                  <a:schemeClr val="tx1">
                    <a:lumMod val="85000"/>
                    <a:lumOff val="15000"/>
                  </a:schemeClr>
                </a:solidFill>
              </a:rPr>
              <a:t>』</a:t>
            </a:r>
            <a:r>
              <a:rPr lang="ja-JP" altLang="en-US" dirty="0">
                <a:solidFill>
                  <a:schemeClr val="tx1">
                    <a:lumMod val="85000"/>
                    <a:lumOff val="15000"/>
                  </a:schemeClr>
                </a:solidFill>
              </a:rPr>
              <a:t>の取り組みを通して</a:t>
            </a:r>
            <a:endParaRPr lang="ja" sz="2400" dirty="0">
              <a:solidFill>
                <a:schemeClr val="tx1">
                  <a:lumMod val="85000"/>
                  <a:lumOff val="15000"/>
                </a:schemeClr>
              </a:solidFill>
            </a:endParaRPr>
          </a:p>
        </p:txBody>
      </p:sp>
      <p:pic>
        <p:nvPicPr>
          <p:cNvPr id="5" name="画像 4" descr="建物、座っている、ベンチ、側を含む画像&#10;&#10;自動生成された説明">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直線​​コネクタ(S)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88AA91-1696-4E88-A8BA-52FFCAF6AF8F}"/>
              </a:ext>
            </a:extLst>
          </p:cNvPr>
          <p:cNvSpPr>
            <a:spLocks noGrp="1"/>
          </p:cNvSpPr>
          <p:nvPr>
            <p:ph type="title"/>
          </p:nvPr>
        </p:nvSpPr>
        <p:spPr/>
        <p:txBody>
          <a:bodyPr/>
          <a:lstStyle/>
          <a:p>
            <a:r>
              <a:rPr kumimoji="1" lang="en-US" altLang="ja-JP" b="1" dirty="0">
                <a:solidFill>
                  <a:srgbClr val="FF0000"/>
                </a:solidFill>
              </a:rPr>
              <a:t>PCR</a:t>
            </a:r>
            <a:r>
              <a:rPr kumimoji="1" lang="ja-JP" altLang="en-US" b="1" dirty="0">
                <a:solidFill>
                  <a:srgbClr val="FF0000"/>
                </a:solidFill>
              </a:rPr>
              <a:t>検査</a:t>
            </a:r>
            <a:r>
              <a:rPr kumimoji="1" lang="ja-JP" altLang="en-US" b="1" dirty="0"/>
              <a:t>陽性者が発生したら</a:t>
            </a:r>
          </a:p>
        </p:txBody>
      </p:sp>
      <p:sp>
        <p:nvSpPr>
          <p:cNvPr id="3" name="コンテンツ プレースホルダー 2">
            <a:extLst>
              <a:ext uri="{FF2B5EF4-FFF2-40B4-BE49-F238E27FC236}">
                <a16:creationId xmlns:a16="http://schemas.microsoft.com/office/drawing/2014/main" id="{4E4B37B4-767A-4D2A-AB6B-B33E78FEBC91}"/>
              </a:ext>
            </a:extLst>
          </p:cNvPr>
          <p:cNvSpPr>
            <a:spLocks noGrp="1"/>
          </p:cNvSpPr>
          <p:nvPr>
            <p:ph idx="1"/>
          </p:nvPr>
        </p:nvSpPr>
        <p:spPr>
          <a:xfrm>
            <a:off x="417250" y="2108201"/>
            <a:ext cx="10738430" cy="3760891"/>
          </a:xfrm>
        </p:spPr>
        <p:txBody>
          <a:bodyPr>
            <a:normAutofit/>
          </a:bodyPr>
          <a:lstStyle/>
          <a:p>
            <a:r>
              <a:rPr lang="ja-JP" altLang="en-US" sz="3200" b="1" kern="100" dirty="0">
                <a:effectLst/>
                <a:latin typeface="游明朝" panose="02020400000000000000" pitchFamily="18" charset="-128"/>
                <a:ea typeface="HG丸ｺﾞｼｯｸM-PRO" panose="020F0400000000000000" pitchFamily="50" charset="-128"/>
                <a:cs typeface="Times New Roman" panose="02020603050405020304" pitchFamily="18" charset="0"/>
              </a:rPr>
              <a:t>１）</a:t>
            </a:r>
            <a:r>
              <a:rPr lang="ja-JP" altLang="ja-JP" sz="3200" b="1" kern="100" dirty="0">
                <a:effectLst/>
                <a:latin typeface="游明朝" panose="02020400000000000000" pitchFamily="18" charset="-128"/>
                <a:ea typeface="HG丸ｺﾞｼｯｸM-PRO" panose="020F0400000000000000" pitchFamily="50" charset="-128"/>
                <a:cs typeface="Times New Roman" panose="02020603050405020304" pitchFamily="18" charset="0"/>
              </a:rPr>
              <a:t>ユニットの中で「陽性者」が出たら、それ以外の人は「濃厚接触者」となる。</a:t>
            </a:r>
            <a:endParaRPr lang="en-US" altLang="ja-JP" sz="3200" b="1" kern="100" dirty="0">
              <a:effectLst/>
              <a:latin typeface="游明朝" panose="02020400000000000000" pitchFamily="18" charset="-128"/>
              <a:ea typeface="HG丸ｺﾞｼｯｸM-PRO" panose="020F0400000000000000" pitchFamily="50" charset="-128"/>
              <a:cs typeface="Times New Roman" panose="02020603050405020304" pitchFamily="18" charset="0"/>
            </a:endParaRPr>
          </a:p>
          <a:p>
            <a:r>
              <a:rPr lang="ja-JP" altLang="en-US" sz="3200" b="1" kern="100" dirty="0">
                <a:latin typeface="游明朝" panose="02020400000000000000" pitchFamily="18" charset="-128"/>
                <a:ea typeface="HG丸ｺﾞｼｯｸM-PRO" panose="020F0400000000000000" pitchFamily="50" charset="-128"/>
                <a:cs typeface="Times New Roman" panose="02020603050405020304" pitchFamily="18" charset="0"/>
              </a:rPr>
              <a:t>２）</a:t>
            </a:r>
            <a:r>
              <a:rPr lang="ja-JP" altLang="ja-JP" sz="3200" b="1" dirty="0">
                <a:effectLst/>
                <a:ea typeface="HG丸ｺﾞｼｯｸM-PRO" panose="020F0400000000000000" pitchFamily="50" charset="-128"/>
                <a:cs typeface="Times New Roman" panose="02020603050405020304" pitchFamily="18" charset="0"/>
              </a:rPr>
              <a:t>その中でも熱が出るなど症状のある人は「疑わしい者」となる。</a:t>
            </a:r>
            <a:r>
              <a:rPr lang="ja-JP" altLang="en-US" sz="3200" b="1" dirty="0">
                <a:solidFill>
                  <a:srgbClr val="FF0000"/>
                </a:solidFill>
                <a:effectLst/>
                <a:ea typeface="HG丸ｺﾞｼｯｸM-PRO" panose="020F0400000000000000" pitchFamily="50" charset="-128"/>
                <a:cs typeface="Times New Roman" panose="02020603050405020304" pitchFamily="18" charset="0"/>
              </a:rPr>
              <a:t>疑わしい人は、「陽性者」と想定する。</a:t>
            </a:r>
            <a:endParaRPr lang="en-US" altLang="ja-JP" sz="3200" b="1" dirty="0">
              <a:solidFill>
                <a:srgbClr val="FF0000"/>
              </a:solidFill>
              <a:effectLst/>
              <a:ea typeface="HG丸ｺﾞｼｯｸM-PRO" panose="020F0400000000000000" pitchFamily="50" charset="-128"/>
              <a:cs typeface="Times New Roman" panose="02020603050405020304" pitchFamily="18" charset="0"/>
            </a:endParaRPr>
          </a:p>
          <a:p>
            <a:r>
              <a:rPr kumimoji="1" lang="ja-JP" altLang="en-US" sz="3200" b="1" dirty="0">
                <a:ea typeface="HG丸ｺﾞｼｯｸM-PRO" panose="020F0400000000000000" pitchFamily="50" charset="-128"/>
                <a:cs typeface="Times New Roman" panose="02020603050405020304" pitchFamily="18" charset="0"/>
              </a:rPr>
              <a:t>３）陽性者・疑わしい者の居室入口はゾーニングを設置</a:t>
            </a:r>
            <a:endParaRPr kumimoji="1" lang="en-US" altLang="ja-JP" sz="3200" b="1" dirty="0">
              <a:ea typeface="HG丸ｺﾞｼｯｸM-PRO" panose="020F0400000000000000" pitchFamily="50" charset="-128"/>
              <a:cs typeface="Times New Roman" panose="02020603050405020304" pitchFamily="18" charset="0"/>
            </a:endParaRPr>
          </a:p>
          <a:p>
            <a:endParaRPr kumimoji="1" lang="ja-JP" altLang="en-US" sz="3200" dirty="0"/>
          </a:p>
        </p:txBody>
      </p:sp>
      <p:sp>
        <p:nvSpPr>
          <p:cNvPr id="4" name="日付プレースホルダー 3">
            <a:extLst>
              <a:ext uri="{FF2B5EF4-FFF2-40B4-BE49-F238E27FC236}">
                <a16:creationId xmlns:a16="http://schemas.microsoft.com/office/drawing/2014/main" id="{571FA607-803E-4496-AE69-4843997CE545}"/>
              </a:ext>
            </a:extLst>
          </p:cNvPr>
          <p:cNvSpPr>
            <a:spLocks noGrp="1"/>
          </p:cNvSpPr>
          <p:nvPr>
            <p:ph type="dt" sz="half" idx="10"/>
          </p:nvPr>
        </p:nvSpPr>
        <p:spPr/>
        <p:txBody>
          <a:bodyPr/>
          <a:lstStyle/>
          <a:p>
            <a:pPr rtl="0"/>
            <a:fld id="{6BB10D81-EB47-474E-AFE6-F10ABA500AD1}" type="datetime1">
              <a:rPr lang="ja-JP" altLang="en-US" smtClean="0"/>
              <a:t>2021/3/26</a:t>
            </a:fld>
            <a:endParaRPr lang="en-US" dirty="0"/>
          </a:p>
        </p:txBody>
      </p:sp>
    </p:spTree>
    <p:extLst>
      <p:ext uri="{BB962C8B-B14F-4D97-AF65-F5344CB8AC3E}">
        <p14:creationId xmlns:p14="http://schemas.microsoft.com/office/powerpoint/2010/main" val="3414412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6BF68D-2D81-4643-9ED7-68AEEFDC29B3}"/>
              </a:ext>
            </a:extLst>
          </p:cNvPr>
          <p:cNvSpPr>
            <a:spLocks noGrp="1"/>
          </p:cNvSpPr>
          <p:nvPr>
            <p:ph type="title"/>
          </p:nvPr>
        </p:nvSpPr>
        <p:spPr>
          <a:xfrm>
            <a:off x="165125" y="117927"/>
            <a:ext cx="10058400" cy="1577708"/>
          </a:xfrm>
        </p:spPr>
        <p:txBody>
          <a:bodyPr>
            <a:normAutofit/>
          </a:bodyPr>
          <a:lstStyle/>
          <a:p>
            <a:pPr marL="228600" indent="800735" algn="l">
              <a:lnSpc>
                <a:spcPts val="2500"/>
              </a:lnSpc>
            </a:pPr>
            <a:r>
              <a:rPr kumimoji="1" lang="ja-JP" altLang="en-US" dirty="0"/>
              <a:t>連絡調整：</a:t>
            </a:r>
            <a:r>
              <a:rPr kumimoji="1" lang="ja-JP" altLang="en-US" sz="2800" dirty="0"/>
              <a:t>ホーム内の連絡・外部との連絡</a:t>
            </a:r>
          </a:p>
        </p:txBody>
      </p:sp>
      <p:sp>
        <p:nvSpPr>
          <p:cNvPr id="3" name="コンテンツ プレースホルダー 2">
            <a:extLst>
              <a:ext uri="{FF2B5EF4-FFF2-40B4-BE49-F238E27FC236}">
                <a16:creationId xmlns:a16="http://schemas.microsoft.com/office/drawing/2014/main" id="{4D8BFF5B-39DF-46F2-AC01-6159373FB76E}"/>
              </a:ext>
            </a:extLst>
          </p:cNvPr>
          <p:cNvSpPr>
            <a:spLocks noGrp="1"/>
          </p:cNvSpPr>
          <p:nvPr>
            <p:ph idx="1"/>
          </p:nvPr>
        </p:nvSpPr>
        <p:spPr>
          <a:xfrm>
            <a:off x="1097279" y="2108201"/>
            <a:ext cx="10816553" cy="3760891"/>
          </a:xfrm>
        </p:spPr>
        <p:txBody>
          <a:bodyPr>
            <a:normAutofit lnSpcReduction="10000"/>
          </a:bodyPr>
          <a:lstStyle/>
          <a:p>
            <a:r>
              <a:rPr lang="ja-JP" altLang="en-US" sz="2400" dirty="0">
                <a:latin typeface="HG丸ｺﾞｼｯｸM-PRO" panose="020F0400000000000000" pitchFamily="50" charset="-128"/>
                <a:ea typeface="HG丸ｺﾞｼｯｸM-PRO" panose="020F0400000000000000" pitchFamily="50" charset="-128"/>
              </a:rPr>
              <a:t>１）</a:t>
            </a:r>
            <a:r>
              <a:rPr kumimoji="1" lang="ja-JP" altLang="en-US" sz="2400" dirty="0">
                <a:latin typeface="HG丸ｺﾞｼｯｸM-PRO" panose="020F0400000000000000" pitchFamily="50" charset="-128"/>
                <a:ea typeface="HG丸ｺﾞｼｯｸM-PRO" panose="020F0400000000000000" pitchFamily="50" charset="-128"/>
              </a:rPr>
              <a:t>指揮するもの・管理者等の役割は誰がするのか決めておく。</a:t>
            </a:r>
            <a:endParaRPr kumimoji="1" lang="en-US" altLang="ja-JP" sz="2400" dirty="0">
              <a:latin typeface="HG丸ｺﾞｼｯｸM-PRO" panose="020F0400000000000000" pitchFamily="50" charset="-128"/>
              <a:ea typeface="HG丸ｺﾞｼｯｸM-PRO" panose="020F0400000000000000" pitchFamily="50" charset="-128"/>
            </a:endParaRPr>
          </a:p>
          <a:p>
            <a:r>
              <a:rPr kumimoji="1" lang="ja-JP" altLang="en-US" sz="2400" dirty="0">
                <a:latin typeface="HG丸ｺﾞｼｯｸM-PRO" panose="020F0400000000000000" pitchFamily="50" charset="-128"/>
                <a:ea typeface="HG丸ｺﾞｼｯｸM-PRO" panose="020F0400000000000000" pitchFamily="50" charset="-128"/>
              </a:rPr>
              <a:t>　　手段としてはインカムを使用するのが望ましい。</a:t>
            </a:r>
            <a:endParaRPr kumimoji="1" lang="en-US" altLang="ja-JP" sz="2400" dirty="0">
              <a:latin typeface="HG丸ｺﾞｼｯｸM-PRO" panose="020F0400000000000000" pitchFamily="50" charset="-128"/>
              <a:ea typeface="HG丸ｺﾞｼｯｸM-PRO" panose="020F0400000000000000" pitchFamily="50" charset="-128"/>
            </a:endParaRPr>
          </a:p>
          <a:p>
            <a:r>
              <a:rPr lang="ja-JP" altLang="en-US" sz="2400" dirty="0">
                <a:latin typeface="HG丸ｺﾞｼｯｸM-PRO" panose="020F0400000000000000" pitchFamily="50" charset="-128"/>
                <a:ea typeface="HG丸ｺﾞｼｯｸM-PRO" panose="020F0400000000000000" pitchFamily="50" charset="-128"/>
              </a:rPr>
              <a:t>　　　　</a:t>
            </a:r>
            <a:r>
              <a:rPr kumimoji="1" lang="ja-JP" altLang="en-US" sz="2400" dirty="0">
                <a:latin typeface="HG丸ｺﾞｼｯｸM-PRO" panose="020F0400000000000000" pitchFamily="50" charset="-128"/>
                <a:ea typeface="HG丸ｺﾞｼｯｸM-PRO" panose="020F0400000000000000" pitchFamily="50" charset="-128"/>
              </a:rPr>
              <a:t>　　</a:t>
            </a:r>
            <a:r>
              <a:rPr kumimoji="1" lang="ja-JP" altLang="en-US" sz="2400" dirty="0">
                <a:solidFill>
                  <a:srgbClr val="FF3300"/>
                </a:solidFill>
                <a:latin typeface="HG丸ｺﾞｼｯｸM-PRO" panose="020F0400000000000000" pitchFamily="50" charset="-128"/>
                <a:ea typeface="HG丸ｺﾞｼｯｸM-PRO" panose="020F0400000000000000" pitchFamily="50" charset="-128"/>
              </a:rPr>
              <a:t>（スマホや携帯を触ることで感染を広げる可能性がある）</a:t>
            </a:r>
            <a:endParaRPr kumimoji="1" lang="en-US" altLang="ja-JP" sz="2400" dirty="0">
              <a:solidFill>
                <a:srgbClr val="FF3300"/>
              </a:solidFill>
              <a:latin typeface="HG丸ｺﾞｼｯｸM-PRO" panose="020F0400000000000000" pitchFamily="50" charset="-128"/>
              <a:ea typeface="HG丸ｺﾞｼｯｸM-PRO" panose="020F0400000000000000" pitchFamily="50" charset="-128"/>
            </a:endParaRPr>
          </a:p>
          <a:p>
            <a:r>
              <a:rPr lang="ja-JP" altLang="en-US" sz="2400" dirty="0">
                <a:latin typeface="HG丸ｺﾞｼｯｸM-PRO" panose="020F0400000000000000" pitchFamily="50" charset="-128"/>
                <a:ea typeface="HG丸ｺﾞｼｯｸM-PRO" panose="020F0400000000000000" pitchFamily="50" charset="-128"/>
              </a:rPr>
              <a:t>２）連絡体制を取り決めておく。</a:t>
            </a:r>
            <a:endParaRPr lang="en-US" altLang="ja-JP" sz="2400" dirty="0">
              <a:latin typeface="HG丸ｺﾞｼｯｸM-PRO" panose="020F0400000000000000" pitchFamily="50" charset="-128"/>
              <a:ea typeface="HG丸ｺﾞｼｯｸM-PRO" panose="020F0400000000000000" pitchFamily="50" charset="-128"/>
            </a:endParaRPr>
          </a:p>
          <a:p>
            <a:r>
              <a:rPr lang="ja-JP" altLang="en-US" sz="2400" dirty="0">
                <a:latin typeface="HG丸ｺﾞｼｯｸM-PRO" panose="020F0400000000000000" pitchFamily="50" charset="-128"/>
                <a:ea typeface="HG丸ｺﾞｼｯｸM-PRO" panose="020F0400000000000000" pitchFamily="50" charset="-128"/>
              </a:rPr>
              <a:t>　　　　●各事業所の特性を踏まえて、スタッフ間の報告・相談・連絡が</a:t>
            </a:r>
            <a:endParaRPr lang="en-US" altLang="ja-JP" sz="2400" dirty="0">
              <a:latin typeface="HG丸ｺﾞｼｯｸM-PRO" panose="020F0400000000000000" pitchFamily="50" charset="-128"/>
              <a:ea typeface="HG丸ｺﾞｼｯｸM-PRO" panose="020F0400000000000000" pitchFamily="50" charset="-128"/>
            </a:endParaRPr>
          </a:p>
          <a:p>
            <a:r>
              <a:rPr lang="ja-JP" altLang="en-US" sz="2400" dirty="0">
                <a:latin typeface="HG丸ｺﾞｼｯｸM-PRO" panose="020F0400000000000000" pitchFamily="50" charset="-128"/>
                <a:ea typeface="HG丸ｺﾞｼｯｸM-PRO" panose="020F0400000000000000" pitchFamily="50" charset="-128"/>
              </a:rPr>
              <a:t>　　　　　スムーズにいくようにすること。</a:t>
            </a:r>
            <a:endParaRPr lang="en-US" altLang="ja-JP" sz="2400" dirty="0">
              <a:latin typeface="HG丸ｺﾞｼｯｸM-PRO" panose="020F0400000000000000" pitchFamily="50" charset="-128"/>
              <a:ea typeface="HG丸ｺﾞｼｯｸM-PRO" panose="020F0400000000000000" pitchFamily="50" charset="-128"/>
            </a:endParaRPr>
          </a:p>
          <a:p>
            <a:r>
              <a:rPr kumimoji="1" lang="ja-JP" altLang="en-US" sz="2400" dirty="0">
                <a:latin typeface="HG丸ｺﾞｼｯｸM-PRO" panose="020F0400000000000000" pitchFamily="50" charset="-128"/>
                <a:ea typeface="HG丸ｺﾞｼｯｸM-PRO" panose="020F0400000000000000" pitchFamily="50" charset="-128"/>
              </a:rPr>
              <a:t>　　　　●外部との連絡調整は指揮するもの・管理者等が行う。　　　</a:t>
            </a:r>
          </a:p>
        </p:txBody>
      </p:sp>
      <p:sp>
        <p:nvSpPr>
          <p:cNvPr id="4" name="日付プレースホルダー 3">
            <a:extLst>
              <a:ext uri="{FF2B5EF4-FFF2-40B4-BE49-F238E27FC236}">
                <a16:creationId xmlns:a16="http://schemas.microsoft.com/office/drawing/2014/main" id="{8552EFF9-3A92-4121-B05F-0206B376E603}"/>
              </a:ext>
            </a:extLst>
          </p:cNvPr>
          <p:cNvSpPr>
            <a:spLocks noGrp="1"/>
          </p:cNvSpPr>
          <p:nvPr>
            <p:ph type="dt" sz="half" idx="10"/>
          </p:nvPr>
        </p:nvSpPr>
        <p:spPr/>
        <p:txBody>
          <a:bodyPr/>
          <a:lstStyle/>
          <a:p>
            <a:pPr rtl="0"/>
            <a:fld id="{6BB10D81-EB47-474E-AFE6-F10ABA500AD1}" type="datetime1">
              <a:rPr lang="ja-JP" altLang="en-US" smtClean="0"/>
              <a:t>2021/3/26</a:t>
            </a:fld>
            <a:endParaRPr lang="en-US" dirty="0"/>
          </a:p>
        </p:txBody>
      </p:sp>
    </p:spTree>
    <p:extLst>
      <p:ext uri="{BB962C8B-B14F-4D97-AF65-F5344CB8AC3E}">
        <p14:creationId xmlns:p14="http://schemas.microsoft.com/office/powerpoint/2010/main" val="4251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26BD85-0A03-4D52-A8C7-B353133A1E49}"/>
              </a:ext>
            </a:extLst>
          </p:cNvPr>
          <p:cNvSpPr>
            <a:spLocks noGrp="1"/>
          </p:cNvSpPr>
          <p:nvPr>
            <p:ph type="title"/>
          </p:nvPr>
        </p:nvSpPr>
        <p:spPr>
          <a:xfrm>
            <a:off x="135546" y="164734"/>
            <a:ext cx="5803615" cy="776300"/>
          </a:xfrm>
        </p:spPr>
        <p:txBody>
          <a:bodyPr/>
          <a:lstStyle/>
          <a:p>
            <a:r>
              <a:rPr kumimoji="1" lang="en-US" altLang="ja-JP" dirty="0"/>
              <a:t>N95</a:t>
            </a:r>
            <a:r>
              <a:rPr kumimoji="1" lang="ja-JP" altLang="en-US" dirty="0"/>
              <a:t>マスクの取り扱い</a:t>
            </a:r>
          </a:p>
        </p:txBody>
      </p:sp>
      <p:sp>
        <p:nvSpPr>
          <p:cNvPr id="3" name="コンテンツ プレースホルダー 2">
            <a:extLst>
              <a:ext uri="{FF2B5EF4-FFF2-40B4-BE49-F238E27FC236}">
                <a16:creationId xmlns:a16="http://schemas.microsoft.com/office/drawing/2014/main" id="{78404DCA-3040-4318-BDAA-95E95881530D}"/>
              </a:ext>
            </a:extLst>
          </p:cNvPr>
          <p:cNvSpPr>
            <a:spLocks noGrp="1"/>
          </p:cNvSpPr>
          <p:nvPr>
            <p:ph idx="1"/>
          </p:nvPr>
        </p:nvSpPr>
        <p:spPr>
          <a:xfrm>
            <a:off x="135546" y="941034"/>
            <a:ext cx="11002985" cy="1602665"/>
          </a:xfrm>
          <a:solidFill>
            <a:schemeClr val="bg1"/>
          </a:solidFill>
        </p:spPr>
        <p:txBody>
          <a:bodyPr>
            <a:normAutofit/>
          </a:bodyPr>
          <a:lstStyle/>
          <a:p>
            <a:r>
              <a:rPr lang="ja-JP" altLang="ja-JP" sz="2400" kern="100" dirty="0">
                <a:effectLst/>
                <a:latin typeface="游明朝" panose="02020400000000000000" pitchFamily="18" charset="-128"/>
                <a:ea typeface="HG丸ｺﾞｼｯｸM-PRO" panose="020F0400000000000000" pitchFamily="50" charset="-128"/>
                <a:cs typeface="Times New Roman" panose="02020603050405020304" pitchFamily="18" charset="0"/>
              </a:rPr>
              <a:t>スタッフは常に</a:t>
            </a:r>
            <a:r>
              <a:rPr lang="en-US" altLang="ja-JP" sz="2400" kern="100" dirty="0">
                <a:effectLst/>
                <a:latin typeface="游明朝" panose="02020400000000000000" pitchFamily="18" charset="-128"/>
                <a:ea typeface="HG丸ｺﾞｼｯｸM-PRO" panose="020F0400000000000000" pitchFamily="50" charset="-128"/>
                <a:cs typeface="Times New Roman" panose="02020603050405020304" pitchFamily="18" charset="0"/>
              </a:rPr>
              <a:t>N</a:t>
            </a:r>
            <a:r>
              <a:rPr lang="ja-JP" altLang="ja-JP" sz="2400" kern="100" dirty="0">
                <a:effectLst/>
                <a:latin typeface="游明朝" panose="02020400000000000000" pitchFamily="18" charset="-128"/>
                <a:ea typeface="HG丸ｺﾞｼｯｸM-PRO" panose="020F0400000000000000" pitchFamily="50" charset="-128"/>
                <a:cs typeface="Times New Roman" panose="02020603050405020304" pitchFamily="18" charset="0"/>
              </a:rPr>
              <a:t>９５マスクを使用。</a:t>
            </a:r>
            <a:r>
              <a:rPr lang="en-US" altLang="ja-JP" sz="2400" kern="100" dirty="0">
                <a:effectLst/>
                <a:latin typeface="游明朝" panose="02020400000000000000" pitchFamily="18" charset="-128"/>
                <a:ea typeface="HG丸ｺﾞｼｯｸM-PRO" panose="020F0400000000000000" pitchFamily="50" charset="-128"/>
                <a:cs typeface="Times New Roman" panose="02020603050405020304" pitchFamily="18" charset="0"/>
              </a:rPr>
              <a:t>N</a:t>
            </a:r>
            <a:r>
              <a:rPr lang="ja-JP" altLang="ja-JP" sz="2400" kern="100" dirty="0">
                <a:effectLst/>
                <a:latin typeface="游明朝" panose="02020400000000000000" pitchFamily="18" charset="-128"/>
                <a:ea typeface="HG丸ｺﾞｼｯｸM-PRO" panose="020F0400000000000000" pitchFamily="50" charset="-128"/>
                <a:cs typeface="Times New Roman" panose="02020603050405020304" pitchFamily="18" charset="0"/>
              </a:rPr>
              <a:t>９５マスクは</a:t>
            </a:r>
            <a:r>
              <a:rPr lang="en-US" altLang="ja-JP" sz="2400" kern="100" dirty="0">
                <a:effectLst/>
                <a:latin typeface="游明朝" panose="02020400000000000000" pitchFamily="18" charset="-128"/>
                <a:ea typeface="HG丸ｺﾞｼｯｸM-PRO" panose="020F0400000000000000" pitchFamily="50" charset="-128"/>
                <a:cs typeface="Times New Roman" panose="02020603050405020304" pitchFamily="18" charset="0"/>
              </a:rPr>
              <a:t>1</a:t>
            </a:r>
            <a:r>
              <a:rPr lang="ja-JP" altLang="ja-JP" sz="2400" kern="100" dirty="0">
                <a:effectLst/>
                <a:latin typeface="游明朝" panose="02020400000000000000" pitchFamily="18" charset="-128"/>
                <a:ea typeface="HG丸ｺﾞｼｯｸM-PRO" panose="020F0400000000000000" pitchFamily="50" charset="-128"/>
                <a:cs typeface="Times New Roman" panose="02020603050405020304" pitchFamily="18" charset="0"/>
              </a:rPr>
              <a:t>人</a:t>
            </a:r>
            <a:r>
              <a:rPr lang="en-US" altLang="ja-JP" sz="2400" kern="100" dirty="0">
                <a:effectLst/>
                <a:latin typeface="游明朝" panose="02020400000000000000" pitchFamily="18" charset="-128"/>
                <a:ea typeface="HG丸ｺﾞｼｯｸM-PRO" panose="020F0400000000000000" pitchFamily="50" charset="-128"/>
                <a:cs typeface="Times New Roman" panose="02020603050405020304" pitchFamily="18" charset="0"/>
              </a:rPr>
              <a:t>3</a:t>
            </a:r>
            <a:r>
              <a:rPr lang="ja-JP" altLang="ja-JP" sz="2400" kern="100" dirty="0">
                <a:effectLst/>
                <a:latin typeface="游明朝" panose="02020400000000000000" pitchFamily="18" charset="-128"/>
                <a:ea typeface="HG丸ｺﾞｼｯｸM-PRO" panose="020F0400000000000000" pitchFamily="50" charset="-128"/>
                <a:cs typeface="Times New Roman" panose="02020603050405020304" pitchFamily="18" charset="0"/>
              </a:rPr>
              <a:t>個用意し、</a:t>
            </a:r>
            <a:r>
              <a:rPr lang="en-US" altLang="ja-JP" sz="2400" kern="100" dirty="0">
                <a:effectLst/>
                <a:latin typeface="游明朝" panose="02020400000000000000" pitchFamily="18" charset="-128"/>
                <a:ea typeface="HG丸ｺﾞｼｯｸM-PRO" panose="020F0400000000000000" pitchFamily="50" charset="-128"/>
                <a:cs typeface="Times New Roman" panose="02020603050405020304" pitchFamily="18" charset="0"/>
              </a:rPr>
              <a:t>1</a:t>
            </a:r>
            <a:r>
              <a:rPr lang="ja-JP" altLang="ja-JP" sz="2400" kern="100" dirty="0">
                <a:effectLst/>
                <a:latin typeface="游明朝" panose="02020400000000000000" pitchFamily="18" charset="-128"/>
                <a:ea typeface="HG丸ｺﾞｼｯｸM-PRO" panose="020F0400000000000000" pitchFamily="50" charset="-128"/>
                <a:cs typeface="Times New Roman" panose="02020603050405020304" pitchFamily="18" charset="0"/>
              </a:rPr>
              <a:t>日ずつ変えて使用。</a:t>
            </a:r>
            <a:r>
              <a:rPr lang="ja-JP" altLang="ja-JP" sz="2400" kern="100" dirty="0">
                <a:solidFill>
                  <a:srgbClr val="2E74B5"/>
                </a:solidFill>
                <a:effectLst/>
                <a:latin typeface="游明朝" panose="02020400000000000000" pitchFamily="18" charset="-128"/>
                <a:ea typeface="HG丸ｺﾞｼｯｸM-PRO" panose="020F0400000000000000" pitchFamily="50" charset="-128"/>
                <a:cs typeface="Times New Roman" panose="02020603050405020304" pitchFamily="18" charset="0"/>
              </a:rPr>
              <a:t>（ウイルスは</a:t>
            </a:r>
            <a:r>
              <a:rPr lang="en-US" altLang="ja-JP" sz="2400" kern="100" dirty="0">
                <a:solidFill>
                  <a:srgbClr val="2E74B5"/>
                </a:solidFill>
                <a:effectLst/>
                <a:latin typeface="游明朝" panose="02020400000000000000" pitchFamily="18" charset="-128"/>
                <a:ea typeface="HG丸ｺﾞｼｯｸM-PRO" panose="020F0400000000000000" pitchFamily="50" charset="-128"/>
                <a:cs typeface="Times New Roman" panose="02020603050405020304" pitchFamily="18" charset="0"/>
              </a:rPr>
              <a:t>3</a:t>
            </a:r>
            <a:r>
              <a:rPr lang="ja-JP" altLang="ja-JP" sz="2400" kern="100" dirty="0">
                <a:solidFill>
                  <a:srgbClr val="2E74B5"/>
                </a:solidFill>
                <a:effectLst/>
                <a:latin typeface="游明朝" panose="02020400000000000000" pitchFamily="18" charset="-128"/>
                <a:ea typeface="HG丸ｺﾞｼｯｸM-PRO" panose="020F0400000000000000" pitchFamily="50" charset="-128"/>
                <a:cs typeface="Times New Roman" panose="02020603050405020304" pitchFamily="18" charset="0"/>
              </a:rPr>
              <a:t>日経ったら死滅するので</a:t>
            </a:r>
            <a:r>
              <a:rPr lang="en-US" altLang="ja-JP" sz="2400" kern="100" dirty="0">
                <a:solidFill>
                  <a:srgbClr val="2E74B5"/>
                </a:solidFill>
                <a:effectLst/>
                <a:latin typeface="游明朝" panose="02020400000000000000" pitchFamily="18" charset="-128"/>
                <a:ea typeface="HG丸ｺﾞｼｯｸM-PRO" panose="020F0400000000000000" pitchFamily="50" charset="-128"/>
                <a:cs typeface="Times New Roman" panose="02020603050405020304" pitchFamily="18" charset="0"/>
              </a:rPr>
              <a:t>3</a:t>
            </a:r>
            <a:r>
              <a:rPr lang="ja-JP" altLang="ja-JP" sz="2400" kern="100" dirty="0">
                <a:solidFill>
                  <a:srgbClr val="2E74B5"/>
                </a:solidFill>
                <a:effectLst/>
                <a:latin typeface="游明朝" panose="02020400000000000000" pitchFamily="18" charset="-128"/>
                <a:ea typeface="HG丸ｺﾞｼｯｸM-PRO" panose="020F0400000000000000" pitchFamily="50" charset="-128"/>
                <a:cs typeface="Times New Roman" panose="02020603050405020304" pitchFamily="18" charset="0"/>
              </a:rPr>
              <a:t>日目のものを使用する）</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sz="2400" dirty="0"/>
          </a:p>
        </p:txBody>
      </p:sp>
      <p:sp>
        <p:nvSpPr>
          <p:cNvPr id="4" name="日付プレースホルダー 3">
            <a:extLst>
              <a:ext uri="{FF2B5EF4-FFF2-40B4-BE49-F238E27FC236}">
                <a16:creationId xmlns:a16="http://schemas.microsoft.com/office/drawing/2014/main" id="{E8596FF2-D90F-4837-8795-5F75134B0F11}"/>
              </a:ext>
            </a:extLst>
          </p:cNvPr>
          <p:cNvSpPr>
            <a:spLocks noGrp="1"/>
          </p:cNvSpPr>
          <p:nvPr>
            <p:ph type="dt" sz="half" idx="10"/>
          </p:nvPr>
        </p:nvSpPr>
        <p:spPr/>
        <p:txBody>
          <a:bodyPr/>
          <a:lstStyle/>
          <a:p>
            <a:pPr rtl="0"/>
            <a:fld id="{6BB10D81-EB47-474E-AFE6-F10ABA500AD1}" type="datetime1">
              <a:rPr lang="ja-JP" altLang="en-US" smtClean="0"/>
              <a:t>2021/3/26</a:t>
            </a:fld>
            <a:endParaRPr lang="en-US" dirty="0"/>
          </a:p>
        </p:txBody>
      </p:sp>
      <p:pic>
        <p:nvPicPr>
          <p:cNvPr id="6" name="図 5">
            <a:extLst>
              <a:ext uri="{FF2B5EF4-FFF2-40B4-BE49-F238E27FC236}">
                <a16:creationId xmlns:a16="http://schemas.microsoft.com/office/drawing/2014/main" id="{FEB03D77-AC60-4A74-8E5D-E3522674A0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8542" y="1861122"/>
            <a:ext cx="6445767" cy="4832144"/>
          </a:xfrm>
          <a:prstGeom prst="rect">
            <a:avLst/>
          </a:prstGeom>
        </p:spPr>
      </p:pic>
      <p:pic>
        <p:nvPicPr>
          <p:cNvPr id="8" name="図 7">
            <a:extLst>
              <a:ext uri="{FF2B5EF4-FFF2-40B4-BE49-F238E27FC236}">
                <a16:creationId xmlns:a16="http://schemas.microsoft.com/office/drawing/2014/main" id="{E8E145E1-7374-4E9D-98BD-3E6C6F29A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546" y="2858705"/>
            <a:ext cx="5173435" cy="2911194"/>
          </a:xfrm>
          <a:prstGeom prst="rect">
            <a:avLst/>
          </a:prstGeom>
        </p:spPr>
      </p:pic>
    </p:spTree>
    <p:extLst>
      <p:ext uri="{BB962C8B-B14F-4D97-AF65-F5344CB8AC3E}">
        <p14:creationId xmlns:p14="http://schemas.microsoft.com/office/powerpoint/2010/main" val="1353582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5804AC-0D05-4015-AD38-0D268523EF29}"/>
              </a:ext>
            </a:extLst>
          </p:cNvPr>
          <p:cNvSpPr>
            <a:spLocks noGrp="1"/>
          </p:cNvSpPr>
          <p:nvPr>
            <p:ph type="title"/>
          </p:nvPr>
        </p:nvSpPr>
        <p:spPr/>
        <p:txBody>
          <a:bodyPr/>
          <a:lstStyle/>
          <a:p>
            <a:r>
              <a:rPr kumimoji="1" lang="ja-JP" altLang="en-US" dirty="0"/>
              <a:t>ホーム内・ホール内のゾーニング</a:t>
            </a:r>
          </a:p>
        </p:txBody>
      </p:sp>
      <p:sp>
        <p:nvSpPr>
          <p:cNvPr id="3" name="コンテンツ プレースホルダー 2">
            <a:extLst>
              <a:ext uri="{FF2B5EF4-FFF2-40B4-BE49-F238E27FC236}">
                <a16:creationId xmlns:a16="http://schemas.microsoft.com/office/drawing/2014/main" id="{6B6BAB22-47C4-4CDD-A3A1-88BB7DB6A2BA}"/>
              </a:ext>
            </a:extLst>
          </p:cNvPr>
          <p:cNvSpPr>
            <a:spLocks noGrp="1"/>
          </p:cNvSpPr>
          <p:nvPr>
            <p:ph idx="1"/>
          </p:nvPr>
        </p:nvSpPr>
        <p:spPr>
          <a:xfrm>
            <a:off x="744875" y="2001669"/>
            <a:ext cx="10520887" cy="4328110"/>
          </a:xfrm>
        </p:spPr>
        <p:txBody>
          <a:bodyPr>
            <a:normAutofit/>
          </a:bodyPr>
          <a:lstStyle/>
          <a:p>
            <a:pPr marL="342900" lvl="0" indent="-342900" algn="l">
              <a:buFont typeface="+mj-ea"/>
              <a:buAutoNum type="circleNumDbPlain"/>
            </a:pPr>
            <a:r>
              <a:rPr lang="ja-JP" altLang="en-US" sz="2400" kern="100" dirty="0">
                <a:latin typeface="游明朝" panose="02020400000000000000" pitchFamily="18" charset="-128"/>
                <a:ea typeface="HG丸ｺﾞｼｯｸM-PRO" panose="020F0400000000000000" pitchFamily="50" charset="-128"/>
                <a:cs typeface="Times New Roman" panose="02020603050405020304" pitchFamily="18" charset="0"/>
              </a:rPr>
              <a:t>ゾーニング</a:t>
            </a:r>
            <a:r>
              <a:rPr lang="ja-JP" altLang="ja-JP" sz="2400" kern="100" dirty="0">
                <a:effectLst/>
                <a:latin typeface="游明朝" panose="02020400000000000000" pitchFamily="18" charset="-128"/>
                <a:ea typeface="HG丸ｺﾞｼｯｸM-PRO" panose="020F0400000000000000" pitchFamily="50" charset="-128"/>
                <a:cs typeface="Times New Roman" panose="02020603050405020304" pitchFamily="18" charset="0"/>
              </a:rPr>
              <a:t>した際にはグリーンゾーンを消毒と清掃行う。（雑巾禁）</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l">
              <a:buFont typeface="+mj-ea"/>
              <a:buAutoNum type="circleNumDbPlain"/>
            </a:pPr>
            <a:r>
              <a:rPr lang="ja-JP" altLang="ja-JP" sz="2400" kern="100" dirty="0">
                <a:effectLst/>
                <a:latin typeface="游明朝" panose="02020400000000000000" pitchFamily="18" charset="-128"/>
                <a:ea typeface="HG丸ｺﾞｼｯｸM-PRO" panose="020F0400000000000000" pitchFamily="50" charset="-128"/>
                <a:cs typeface="Times New Roman" panose="02020603050405020304" pitchFamily="18" charset="0"/>
              </a:rPr>
              <a:t>入居者は全て個室対応。</a:t>
            </a:r>
            <a:r>
              <a:rPr lang="ja-JP" altLang="ja-JP" sz="2400" kern="100" dirty="0">
                <a:solidFill>
                  <a:srgbClr val="FF0000"/>
                </a:solidFill>
                <a:effectLst/>
                <a:latin typeface="游明朝" panose="02020400000000000000" pitchFamily="18" charset="-128"/>
                <a:ea typeface="HG丸ｺﾞｼｯｸM-PRO" panose="020F0400000000000000" pitchFamily="50" charset="-128"/>
                <a:cs typeface="Times New Roman" panose="02020603050405020304" pitchFamily="18" charset="0"/>
              </a:rPr>
              <a:t>陽性者・疑わしい者の居室入口にゾーニングする。</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l">
              <a:buFont typeface="+mj-ea"/>
              <a:buAutoNum type="circleNumDbPlain"/>
            </a:pPr>
            <a:r>
              <a:rPr lang="ja-JP" altLang="ja-JP" sz="2400" kern="100" dirty="0">
                <a:effectLst/>
                <a:latin typeface="游明朝" panose="02020400000000000000" pitchFamily="18" charset="-128"/>
                <a:ea typeface="HG丸ｺﾞｼｯｸM-PRO" panose="020F0400000000000000" pitchFamily="50" charset="-128"/>
                <a:cs typeface="Times New Roman" panose="02020603050405020304" pitchFamily="18" charset="0"/>
              </a:rPr>
              <a:t>入居者のところに直接持っていくものはその性質により設置場所が変わる。</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228600" algn="l"/>
            <a:r>
              <a:rPr lang="ja-JP" altLang="ja-JP" sz="2400" kern="100" dirty="0">
                <a:effectLst/>
                <a:latin typeface="游明朝" panose="02020400000000000000" pitchFamily="18" charset="-128"/>
                <a:ea typeface="HG丸ｺﾞｼｯｸM-PRO" panose="020F0400000000000000" pitchFamily="50" charset="-128"/>
                <a:cs typeface="Times New Roman" panose="02020603050405020304" pitchFamily="18" charset="0"/>
              </a:rPr>
              <a:t>＊</a:t>
            </a:r>
            <a:r>
              <a:rPr lang="ja-JP" altLang="en-US" sz="2400" kern="100" dirty="0">
                <a:latin typeface="游明朝" panose="02020400000000000000" pitchFamily="18" charset="-128"/>
                <a:ea typeface="HG丸ｺﾞｼｯｸM-PRO" panose="020F0400000000000000" pitchFamily="50" charset="-128"/>
                <a:cs typeface="Times New Roman" panose="02020603050405020304" pitchFamily="18" charset="0"/>
              </a:rPr>
              <a:t>個別の内服薬・オムツ類はグリーンゾーンに設置しその都度持っていく。</a:t>
            </a:r>
            <a:endParaRPr lang="en-US" altLang="ja-JP" sz="2400" kern="100" dirty="0">
              <a:latin typeface="游明朝" panose="02020400000000000000" pitchFamily="18" charset="-128"/>
              <a:ea typeface="HG丸ｺﾞｼｯｸM-PRO" panose="020F0400000000000000" pitchFamily="50" charset="-128"/>
              <a:cs typeface="Times New Roman" panose="02020603050405020304" pitchFamily="18" charset="0"/>
            </a:endParaRPr>
          </a:p>
          <a:p>
            <a:pPr marL="228600" algn="l"/>
            <a:r>
              <a:rPr lang="ja-JP" altLang="en-US" sz="24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en-US" sz="2400"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下剤の水薬や目薬類はレッドゾーンでよい。</a:t>
            </a:r>
            <a:endParaRPr lang="ja-JP" altLang="ja-JP" sz="2400"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endParaRPr>
          </a:p>
          <a:p>
            <a:r>
              <a:rPr lang="ja-JP" altLang="ja-JP" sz="2400" dirty="0">
                <a:solidFill>
                  <a:srgbClr val="2E74B5"/>
                </a:solidFill>
                <a:effectLst/>
                <a:ea typeface="HG丸ｺﾞｼｯｸM-PRO" panose="020F0400000000000000" pitchFamily="50" charset="-128"/>
                <a:cs typeface="Times New Roman" panose="02020603050405020304" pitchFamily="18" charset="0"/>
              </a:rPr>
              <a:t>（モノを移動させることによって、そのモノを介してウイルスが広がっていくので、そのモノによって配置場所を検討）</a:t>
            </a:r>
            <a:endParaRPr kumimoji="1" lang="ja-JP" altLang="en-US" sz="2400" dirty="0"/>
          </a:p>
        </p:txBody>
      </p:sp>
      <p:sp>
        <p:nvSpPr>
          <p:cNvPr id="4" name="日付プレースホルダー 3">
            <a:extLst>
              <a:ext uri="{FF2B5EF4-FFF2-40B4-BE49-F238E27FC236}">
                <a16:creationId xmlns:a16="http://schemas.microsoft.com/office/drawing/2014/main" id="{C838C720-600D-43EB-BBA4-71747EAD36E8}"/>
              </a:ext>
            </a:extLst>
          </p:cNvPr>
          <p:cNvSpPr>
            <a:spLocks noGrp="1"/>
          </p:cNvSpPr>
          <p:nvPr>
            <p:ph type="dt" sz="half" idx="10"/>
          </p:nvPr>
        </p:nvSpPr>
        <p:spPr/>
        <p:txBody>
          <a:bodyPr/>
          <a:lstStyle/>
          <a:p>
            <a:pPr rtl="0"/>
            <a:fld id="{6BB10D81-EB47-474E-AFE6-F10ABA500AD1}" type="datetime1">
              <a:rPr lang="ja-JP" altLang="en-US" smtClean="0"/>
              <a:t>2021/3/26</a:t>
            </a:fld>
            <a:endParaRPr lang="en-US" dirty="0"/>
          </a:p>
        </p:txBody>
      </p:sp>
    </p:spTree>
    <p:extLst>
      <p:ext uri="{BB962C8B-B14F-4D97-AF65-F5344CB8AC3E}">
        <p14:creationId xmlns:p14="http://schemas.microsoft.com/office/powerpoint/2010/main" val="3764879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C31E80-9926-402A-AEE2-7E8E67AD9E2A}"/>
              </a:ext>
            </a:extLst>
          </p:cNvPr>
          <p:cNvSpPr>
            <a:spLocks noGrp="1"/>
          </p:cNvSpPr>
          <p:nvPr>
            <p:ph type="title"/>
          </p:nvPr>
        </p:nvSpPr>
        <p:spPr/>
        <p:txBody>
          <a:bodyPr/>
          <a:lstStyle/>
          <a:p>
            <a:r>
              <a:rPr kumimoji="1" lang="ja-JP" altLang="en-US" dirty="0"/>
              <a:t>ゾーニング</a:t>
            </a:r>
          </a:p>
        </p:txBody>
      </p:sp>
      <p:sp>
        <p:nvSpPr>
          <p:cNvPr id="3" name="コンテンツ プレースホルダー 2">
            <a:extLst>
              <a:ext uri="{FF2B5EF4-FFF2-40B4-BE49-F238E27FC236}">
                <a16:creationId xmlns:a16="http://schemas.microsoft.com/office/drawing/2014/main" id="{5B1960FD-E847-472F-A68D-8F845CAFA50D}"/>
              </a:ext>
            </a:extLst>
          </p:cNvPr>
          <p:cNvSpPr>
            <a:spLocks noGrp="1"/>
          </p:cNvSpPr>
          <p:nvPr>
            <p:ph idx="1"/>
          </p:nvPr>
        </p:nvSpPr>
        <p:spPr>
          <a:xfrm>
            <a:off x="204186" y="2125858"/>
            <a:ext cx="11567604" cy="3760891"/>
          </a:xfrm>
        </p:spPr>
        <p:txBody>
          <a:bodyPr>
            <a:normAutofit/>
          </a:bodyPr>
          <a:lstStyle/>
          <a:p>
            <a:r>
              <a:rPr kumimoji="1" lang="ja-JP" altLang="en-US" sz="3200" dirty="0"/>
              <a:t>①　グリーンゾーン（絶対清潔）</a:t>
            </a:r>
            <a:endParaRPr kumimoji="1" lang="en-US" altLang="ja-JP" sz="3200" dirty="0"/>
          </a:p>
          <a:p>
            <a:r>
              <a:rPr lang="ja-JP" altLang="en-US" sz="3200" dirty="0"/>
              <a:t>②  </a:t>
            </a:r>
            <a:r>
              <a:rPr kumimoji="1" lang="ja-JP" altLang="en-US" sz="3200" dirty="0"/>
              <a:t>イエローゾーン（絶対清潔とは言えないが、レッドゾーンではない）</a:t>
            </a:r>
            <a:endParaRPr kumimoji="1" lang="en-US" altLang="ja-JP" sz="3200" dirty="0"/>
          </a:p>
          <a:p>
            <a:r>
              <a:rPr lang="ja-JP" altLang="en-US" sz="3200" dirty="0"/>
              <a:t>③  </a:t>
            </a:r>
            <a:r>
              <a:rPr kumimoji="1" lang="ja-JP" altLang="en-US" sz="3200" dirty="0"/>
              <a:t>レッドゾーン（感染者がいるところ、もしくは疑の患者がいるところ）</a:t>
            </a:r>
          </a:p>
          <a:p>
            <a:pPr lvl="8"/>
            <a:r>
              <a:rPr lang="ja-JP" altLang="en-US" sz="2400" dirty="0"/>
              <a:t>＊グループホームのような生活をする施設では３つに分けるのは難しい。</a:t>
            </a:r>
            <a:endParaRPr lang="en-US" altLang="ja-JP" sz="2400" dirty="0"/>
          </a:p>
        </p:txBody>
      </p:sp>
      <p:sp>
        <p:nvSpPr>
          <p:cNvPr id="4" name="日付プレースホルダー 3">
            <a:extLst>
              <a:ext uri="{FF2B5EF4-FFF2-40B4-BE49-F238E27FC236}">
                <a16:creationId xmlns:a16="http://schemas.microsoft.com/office/drawing/2014/main" id="{E15B3457-F670-4031-AF59-5970CAFBE78B}"/>
              </a:ext>
            </a:extLst>
          </p:cNvPr>
          <p:cNvSpPr>
            <a:spLocks noGrp="1"/>
          </p:cNvSpPr>
          <p:nvPr>
            <p:ph type="dt" sz="half" idx="10"/>
          </p:nvPr>
        </p:nvSpPr>
        <p:spPr/>
        <p:txBody>
          <a:bodyPr/>
          <a:lstStyle/>
          <a:p>
            <a:pPr rtl="0"/>
            <a:fld id="{6BB10D81-EB47-474E-AFE6-F10ABA500AD1}" type="datetime1">
              <a:rPr lang="ja-JP" altLang="en-US" smtClean="0"/>
              <a:t>2021/3/26</a:t>
            </a:fld>
            <a:endParaRPr lang="en-US" dirty="0"/>
          </a:p>
        </p:txBody>
      </p:sp>
      <p:sp>
        <p:nvSpPr>
          <p:cNvPr id="5" name="吹き出し: 角を丸めた四角形 4">
            <a:extLst>
              <a:ext uri="{FF2B5EF4-FFF2-40B4-BE49-F238E27FC236}">
                <a16:creationId xmlns:a16="http://schemas.microsoft.com/office/drawing/2014/main" id="{A8087B02-06B6-4D80-9729-43B3D3F63081}"/>
              </a:ext>
            </a:extLst>
          </p:cNvPr>
          <p:cNvSpPr/>
          <p:nvPr/>
        </p:nvSpPr>
        <p:spPr>
          <a:xfrm>
            <a:off x="299918" y="5007006"/>
            <a:ext cx="10992182" cy="1268241"/>
          </a:xfrm>
          <a:prstGeom prst="wedgeRoundRectCallout">
            <a:avLst>
              <a:gd name="adj1" fmla="val -16146"/>
              <a:gd name="adj2" fmla="val -86083"/>
              <a:gd name="adj3" fmla="val 16667"/>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物理的に空間を分けることで、職員のゾーニングの意識が生まれます。</a:t>
            </a:r>
            <a:endParaRPr kumimoji="1" lang="en-US" altLang="ja-JP" sz="2400" b="1" dirty="0">
              <a:solidFill>
                <a:schemeClr val="tx1"/>
              </a:solidFill>
            </a:endParaRPr>
          </a:p>
          <a:p>
            <a:pPr algn="ctr"/>
            <a:r>
              <a:rPr kumimoji="1" lang="ja-JP" altLang="en-US" sz="2400" b="1" dirty="0">
                <a:solidFill>
                  <a:schemeClr val="tx1"/>
                </a:solidFill>
              </a:rPr>
              <a:t>ウイルスが、室内から漏れるのを予防というわけではありません。</a:t>
            </a:r>
          </a:p>
        </p:txBody>
      </p:sp>
    </p:spTree>
    <p:extLst>
      <p:ext uri="{BB962C8B-B14F-4D97-AF65-F5344CB8AC3E}">
        <p14:creationId xmlns:p14="http://schemas.microsoft.com/office/powerpoint/2010/main" val="4208635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C31E80-9926-402A-AEE2-7E8E67AD9E2A}"/>
              </a:ext>
            </a:extLst>
          </p:cNvPr>
          <p:cNvSpPr>
            <a:spLocks noGrp="1"/>
          </p:cNvSpPr>
          <p:nvPr>
            <p:ph type="title"/>
          </p:nvPr>
        </p:nvSpPr>
        <p:spPr/>
        <p:txBody>
          <a:bodyPr/>
          <a:lstStyle/>
          <a:p>
            <a:r>
              <a:rPr kumimoji="1" lang="ja-JP" altLang="en-US" dirty="0"/>
              <a:t>ゾーニング方法</a:t>
            </a:r>
          </a:p>
        </p:txBody>
      </p:sp>
      <p:sp>
        <p:nvSpPr>
          <p:cNvPr id="3" name="コンテンツ プレースホルダー 2">
            <a:extLst>
              <a:ext uri="{FF2B5EF4-FFF2-40B4-BE49-F238E27FC236}">
                <a16:creationId xmlns:a16="http://schemas.microsoft.com/office/drawing/2014/main" id="{5B1960FD-E847-472F-A68D-8F845CAFA50D}"/>
              </a:ext>
            </a:extLst>
          </p:cNvPr>
          <p:cNvSpPr>
            <a:spLocks noGrp="1"/>
          </p:cNvSpPr>
          <p:nvPr>
            <p:ph idx="1"/>
          </p:nvPr>
        </p:nvSpPr>
        <p:spPr>
          <a:xfrm>
            <a:off x="345440" y="2037081"/>
            <a:ext cx="11142265" cy="4774882"/>
          </a:xfrm>
        </p:spPr>
        <p:txBody>
          <a:bodyPr>
            <a:normAutofit fontScale="77500" lnSpcReduction="20000"/>
          </a:bodyPr>
          <a:lstStyle/>
          <a:p>
            <a:pPr>
              <a:lnSpc>
                <a:spcPts val="3000"/>
              </a:lnSpc>
            </a:pPr>
            <a:r>
              <a:rPr kumimoji="1" lang="ja-JP" altLang="en-US" sz="3200" dirty="0">
                <a:latin typeface="HG丸ｺﾞｼｯｸM-PRO" panose="020F0400000000000000" pitchFamily="50" charset="-128"/>
                <a:ea typeface="HG丸ｺﾞｼｯｸM-PRO" panose="020F0400000000000000" pitchFamily="50" charset="-128"/>
              </a:rPr>
              <a:t>①　グループホームのような生活をする施設では</a:t>
            </a:r>
            <a:r>
              <a:rPr lang="ja-JP" altLang="en-US" sz="3200" dirty="0">
                <a:latin typeface="HG丸ｺﾞｼｯｸM-PRO" panose="020F0400000000000000" pitchFamily="50" charset="-128"/>
                <a:ea typeface="HG丸ｺﾞｼｯｸM-PRO" panose="020F0400000000000000" pitchFamily="50" charset="-128"/>
              </a:rPr>
              <a:t>、レッドとグリーンだけで</a:t>
            </a:r>
            <a:endParaRPr lang="en-US" altLang="ja-JP" sz="3200" dirty="0">
              <a:latin typeface="HG丸ｺﾞｼｯｸM-PRO" panose="020F0400000000000000" pitchFamily="50" charset="-128"/>
              <a:ea typeface="HG丸ｺﾞｼｯｸM-PRO" panose="020F0400000000000000" pitchFamily="50" charset="-128"/>
            </a:endParaRPr>
          </a:p>
          <a:p>
            <a:pPr>
              <a:lnSpc>
                <a:spcPts val="3000"/>
              </a:lnSpc>
            </a:pPr>
            <a:r>
              <a:rPr lang="ja-JP" altLang="en-US" sz="3200" dirty="0">
                <a:latin typeface="HG丸ｺﾞｼｯｸM-PRO" panose="020F0400000000000000" pitchFamily="50" charset="-128"/>
                <a:ea typeface="HG丸ｺﾞｼｯｸM-PRO" panose="020F0400000000000000" pitchFamily="50" charset="-128"/>
              </a:rPr>
              <a:t>　　対応可。</a:t>
            </a:r>
            <a:endParaRPr kumimoji="1" lang="en-US" altLang="ja-JP" sz="3200" dirty="0">
              <a:latin typeface="HG丸ｺﾞｼｯｸM-PRO" panose="020F0400000000000000" pitchFamily="50" charset="-128"/>
              <a:ea typeface="HG丸ｺﾞｼｯｸM-PRO" panose="020F0400000000000000" pitchFamily="50" charset="-128"/>
            </a:endParaRPr>
          </a:p>
          <a:p>
            <a:pPr>
              <a:lnSpc>
                <a:spcPts val="3000"/>
              </a:lnSpc>
            </a:pPr>
            <a:r>
              <a:rPr lang="ja-JP" altLang="en-US" sz="3200" dirty="0">
                <a:latin typeface="HG丸ｺﾞｼｯｸM-PRO" panose="020F0400000000000000" pitchFamily="50" charset="-128"/>
                <a:ea typeface="HG丸ｺﾞｼｯｸM-PRO" panose="020F0400000000000000" pitchFamily="50" charset="-128"/>
              </a:rPr>
              <a:t>②　グリーンゾーンのところにしっかり手洗いできる場所があるとなおよい。</a:t>
            </a:r>
            <a:endParaRPr lang="en-US" altLang="ja-JP" sz="3200" dirty="0">
              <a:latin typeface="HG丸ｺﾞｼｯｸM-PRO" panose="020F0400000000000000" pitchFamily="50" charset="-128"/>
              <a:ea typeface="HG丸ｺﾞｼｯｸM-PRO" panose="020F0400000000000000" pitchFamily="50" charset="-128"/>
            </a:endParaRPr>
          </a:p>
          <a:p>
            <a:pPr>
              <a:lnSpc>
                <a:spcPts val="3000"/>
              </a:lnSpc>
            </a:pPr>
            <a:r>
              <a:rPr kumimoji="1" lang="ja-JP" altLang="en-US" sz="3200" dirty="0">
                <a:latin typeface="HG丸ｺﾞｼｯｸM-PRO" panose="020F0400000000000000" pitchFamily="50" charset="-128"/>
                <a:ea typeface="HG丸ｺﾞｼｯｸM-PRO" panose="020F0400000000000000" pitchFamily="50" charset="-128"/>
              </a:rPr>
              <a:t>　　台所は食事を作る場所なので手洗いをするところとは分けたほうが良い。</a:t>
            </a:r>
            <a:endParaRPr kumimoji="1" lang="en-US" altLang="ja-JP" sz="3200" dirty="0">
              <a:latin typeface="HG丸ｺﾞｼｯｸM-PRO" panose="020F0400000000000000" pitchFamily="50" charset="-128"/>
              <a:ea typeface="HG丸ｺﾞｼｯｸM-PRO" panose="020F0400000000000000" pitchFamily="50" charset="-128"/>
            </a:endParaRPr>
          </a:p>
          <a:p>
            <a:pPr>
              <a:lnSpc>
                <a:spcPts val="3000"/>
              </a:lnSpc>
            </a:pPr>
            <a:r>
              <a:rPr lang="ja-JP" altLang="en-US" sz="3200" dirty="0">
                <a:latin typeface="HG丸ｺﾞｼｯｸM-PRO" panose="020F0400000000000000" pitchFamily="50" charset="-128"/>
                <a:ea typeface="HG丸ｺﾞｼｯｸM-PRO" panose="020F0400000000000000" pitchFamily="50" charset="-128"/>
              </a:rPr>
              <a:t>③　陽性者、疑わしい者（症状のある人）の部屋入口はゾーニングするので、</a:t>
            </a:r>
            <a:endParaRPr lang="en-US" altLang="ja-JP" sz="3200" dirty="0">
              <a:latin typeface="HG丸ｺﾞｼｯｸM-PRO" panose="020F0400000000000000" pitchFamily="50" charset="-128"/>
              <a:ea typeface="HG丸ｺﾞｼｯｸM-PRO" panose="020F0400000000000000" pitchFamily="50" charset="-128"/>
            </a:endParaRPr>
          </a:p>
          <a:p>
            <a:pPr>
              <a:lnSpc>
                <a:spcPts val="3000"/>
              </a:lnSpc>
            </a:pPr>
            <a:r>
              <a:rPr lang="en-US" altLang="ja-JP" sz="3200" dirty="0">
                <a:latin typeface="HG丸ｺﾞｼｯｸM-PRO" panose="020F0400000000000000" pitchFamily="50" charset="-128"/>
                <a:ea typeface="HG丸ｺﾞｼｯｸM-PRO" panose="020F0400000000000000" pitchFamily="50" charset="-128"/>
              </a:rPr>
              <a:t>     </a:t>
            </a:r>
            <a:r>
              <a:rPr lang="ja-JP" altLang="en-US" sz="3200" dirty="0">
                <a:latin typeface="HG丸ｺﾞｼｯｸM-PRO" panose="020F0400000000000000" pitchFamily="50" charset="-128"/>
                <a:ea typeface="HG丸ｺﾞｼｯｸM-PRO" panose="020F0400000000000000" pitchFamily="50" charset="-128"/>
              </a:rPr>
              <a:t>レッドの中のレッドという意識。</a:t>
            </a:r>
            <a:endParaRPr kumimoji="1" lang="ja-JP" altLang="en-US" sz="3200" dirty="0">
              <a:latin typeface="HG丸ｺﾞｼｯｸM-PRO" panose="020F0400000000000000" pitchFamily="50" charset="-128"/>
              <a:ea typeface="HG丸ｺﾞｼｯｸM-PRO" panose="020F0400000000000000" pitchFamily="50" charset="-128"/>
            </a:endParaRPr>
          </a:p>
        </p:txBody>
      </p:sp>
      <p:sp>
        <p:nvSpPr>
          <p:cNvPr id="4" name="日付プレースホルダー 3">
            <a:extLst>
              <a:ext uri="{FF2B5EF4-FFF2-40B4-BE49-F238E27FC236}">
                <a16:creationId xmlns:a16="http://schemas.microsoft.com/office/drawing/2014/main" id="{E15B3457-F670-4031-AF59-5970CAFBE78B}"/>
              </a:ext>
            </a:extLst>
          </p:cNvPr>
          <p:cNvSpPr>
            <a:spLocks noGrp="1"/>
          </p:cNvSpPr>
          <p:nvPr>
            <p:ph type="dt" sz="half" idx="10"/>
          </p:nvPr>
        </p:nvSpPr>
        <p:spPr/>
        <p:txBody>
          <a:bodyPr/>
          <a:lstStyle/>
          <a:p>
            <a:pPr rtl="0"/>
            <a:fld id="{6BB10D81-EB47-474E-AFE6-F10ABA500AD1}" type="datetime1">
              <a:rPr lang="ja-JP" altLang="en-US" smtClean="0"/>
              <a:t>2021/3/26</a:t>
            </a:fld>
            <a:endParaRPr lang="en-US" dirty="0"/>
          </a:p>
        </p:txBody>
      </p:sp>
    </p:spTree>
    <p:extLst>
      <p:ext uri="{BB962C8B-B14F-4D97-AF65-F5344CB8AC3E}">
        <p14:creationId xmlns:p14="http://schemas.microsoft.com/office/powerpoint/2010/main" val="2822064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53D49CE-C885-486B-BC0F-CE993216EAC8}"/>
              </a:ext>
            </a:extLst>
          </p:cNvPr>
          <p:cNvSpPr>
            <a:spLocks noGrp="1"/>
          </p:cNvSpPr>
          <p:nvPr>
            <p:ph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768C084E-4EE0-4315-998C-638734A7CC28}"/>
              </a:ext>
            </a:extLst>
          </p:cNvPr>
          <p:cNvSpPr>
            <a:spLocks noGrp="1"/>
          </p:cNvSpPr>
          <p:nvPr>
            <p:ph type="dt" sz="half" idx="10"/>
          </p:nvPr>
        </p:nvSpPr>
        <p:spPr/>
        <p:txBody>
          <a:bodyPr/>
          <a:lstStyle/>
          <a:p>
            <a:pPr rtl="0"/>
            <a:fld id="{6BB10D81-EB47-474E-AFE6-F10ABA500AD1}" type="datetime1">
              <a:rPr lang="ja-JP" altLang="en-US" smtClean="0"/>
              <a:t>2021/3/26</a:t>
            </a:fld>
            <a:endParaRPr lang="en-US" dirty="0"/>
          </a:p>
        </p:txBody>
      </p:sp>
      <p:graphicFrame>
        <p:nvGraphicFramePr>
          <p:cNvPr id="8" name="オブジェクト 7">
            <a:extLst>
              <a:ext uri="{FF2B5EF4-FFF2-40B4-BE49-F238E27FC236}">
                <a16:creationId xmlns:a16="http://schemas.microsoft.com/office/drawing/2014/main" id="{27F3B771-3107-4BD6-91B0-5E48EC58AD25}"/>
              </a:ext>
            </a:extLst>
          </p:cNvPr>
          <p:cNvGraphicFramePr>
            <a:graphicFrameLocks noChangeAspect="1"/>
          </p:cNvGraphicFramePr>
          <p:nvPr>
            <p:extLst>
              <p:ext uri="{D42A27DB-BD31-4B8C-83A1-F6EECF244321}">
                <p14:modId xmlns:p14="http://schemas.microsoft.com/office/powerpoint/2010/main" val="2325182801"/>
              </p:ext>
            </p:extLst>
          </p:nvPr>
        </p:nvGraphicFramePr>
        <p:xfrm>
          <a:off x="195008" y="133349"/>
          <a:ext cx="6200990" cy="4381501"/>
        </p:xfrm>
        <a:graphic>
          <a:graphicData uri="http://schemas.openxmlformats.org/presentationml/2006/ole">
            <mc:AlternateContent xmlns:mc="http://schemas.openxmlformats.org/markup-compatibility/2006">
              <mc:Choice xmlns:v="urn:schemas-microsoft-com:vml" Requires="v">
                <p:oleObj name="Acrobat Document" r:id="rId2" imgW="6415953" imgH="4533761" progId="AcroExch.Document.DC">
                  <p:embed/>
                </p:oleObj>
              </mc:Choice>
              <mc:Fallback>
                <p:oleObj name="Acrobat Document" r:id="rId2" imgW="6415953" imgH="4533761" progId="AcroExch.Document.DC">
                  <p:embed/>
                  <p:pic>
                    <p:nvPicPr>
                      <p:cNvPr id="0" name=""/>
                      <p:cNvPicPr/>
                      <p:nvPr/>
                    </p:nvPicPr>
                    <p:blipFill>
                      <a:blip r:embed="rId3"/>
                      <a:stretch>
                        <a:fillRect/>
                      </a:stretch>
                    </p:blipFill>
                    <p:spPr>
                      <a:xfrm>
                        <a:off x="195008" y="133349"/>
                        <a:ext cx="6200990" cy="4381501"/>
                      </a:xfrm>
                      <a:prstGeom prst="rect">
                        <a:avLst/>
                      </a:prstGeom>
                      <a:ln>
                        <a:solidFill>
                          <a:schemeClr val="tx1"/>
                        </a:solidFill>
                      </a:ln>
                    </p:spPr>
                  </p:pic>
                </p:oleObj>
              </mc:Fallback>
            </mc:AlternateContent>
          </a:graphicData>
        </a:graphic>
      </p:graphicFrame>
      <p:graphicFrame>
        <p:nvGraphicFramePr>
          <p:cNvPr id="7" name="オブジェクト 6">
            <a:extLst>
              <a:ext uri="{FF2B5EF4-FFF2-40B4-BE49-F238E27FC236}">
                <a16:creationId xmlns:a16="http://schemas.microsoft.com/office/drawing/2014/main" id="{FE3CB442-1AB9-4AE7-9992-BBB67BD58447}"/>
              </a:ext>
            </a:extLst>
          </p:cNvPr>
          <p:cNvGraphicFramePr>
            <a:graphicFrameLocks noChangeAspect="1"/>
          </p:cNvGraphicFramePr>
          <p:nvPr>
            <p:extLst>
              <p:ext uri="{D42A27DB-BD31-4B8C-83A1-F6EECF244321}">
                <p14:modId xmlns:p14="http://schemas.microsoft.com/office/powerpoint/2010/main" val="660404112"/>
              </p:ext>
            </p:extLst>
          </p:nvPr>
        </p:nvGraphicFramePr>
        <p:xfrm>
          <a:off x="5792741" y="2362201"/>
          <a:ext cx="6174027" cy="4362450"/>
        </p:xfrm>
        <a:graphic>
          <a:graphicData uri="http://schemas.openxmlformats.org/presentationml/2006/ole">
            <mc:AlternateContent xmlns:mc="http://schemas.openxmlformats.org/markup-compatibility/2006">
              <mc:Choice xmlns:v="urn:schemas-microsoft-com:vml" Requires="v">
                <p:oleObj name="Acrobat Document" r:id="rId4" imgW="6415953" imgH="4533761" progId="AcroExch.Document.DC">
                  <p:embed/>
                </p:oleObj>
              </mc:Choice>
              <mc:Fallback>
                <p:oleObj name="Acrobat Document" r:id="rId4" imgW="6415953" imgH="4533761" progId="AcroExch.Document.DC">
                  <p:embed/>
                  <p:pic>
                    <p:nvPicPr>
                      <p:cNvPr id="0" name=""/>
                      <p:cNvPicPr/>
                      <p:nvPr/>
                    </p:nvPicPr>
                    <p:blipFill>
                      <a:blip r:embed="rId5"/>
                      <a:stretch>
                        <a:fillRect/>
                      </a:stretch>
                    </p:blipFill>
                    <p:spPr>
                      <a:xfrm>
                        <a:off x="5792741" y="2362201"/>
                        <a:ext cx="6174027" cy="4362450"/>
                      </a:xfrm>
                      <a:prstGeom prst="rect">
                        <a:avLst/>
                      </a:prstGeom>
                      <a:ln>
                        <a:solidFill>
                          <a:schemeClr val="tx1"/>
                        </a:solidFill>
                      </a:ln>
                    </p:spPr>
                  </p:pic>
                </p:oleObj>
              </mc:Fallback>
            </mc:AlternateContent>
          </a:graphicData>
        </a:graphic>
      </p:graphicFrame>
      <p:pic>
        <p:nvPicPr>
          <p:cNvPr id="9" name="図 8">
            <a:extLst>
              <a:ext uri="{FF2B5EF4-FFF2-40B4-BE49-F238E27FC236}">
                <a16:creationId xmlns:a16="http://schemas.microsoft.com/office/drawing/2014/main" id="{A4F59EE6-D146-4BC9-AA41-B9A941C2B8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79754" y="163939"/>
            <a:ext cx="2903208" cy="2177406"/>
          </a:xfrm>
          <a:prstGeom prst="rect">
            <a:avLst/>
          </a:prstGeom>
        </p:spPr>
      </p:pic>
      <p:pic>
        <p:nvPicPr>
          <p:cNvPr id="10" name="図 9">
            <a:extLst>
              <a:ext uri="{FF2B5EF4-FFF2-40B4-BE49-F238E27FC236}">
                <a16:creationId xmlns:a16="http://schemas.microsoft.com/office/drawing/2014/main" id="{7E546910-2081-490E-94F8-3B0EF73969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03985" y="177779"/>
            <a:ext cx="1548487" cy="2064649"/>
          </a:xfrm>
          <a:prstGeom prst="rect">
            <a:avLst/>
          </a:prstGeom>
        </p:spPr>
      </p:pic>
      <p:sp>
        <p:nvSpPr>
          <p:cNvPr id="12" name="テキスト ボックス 11">
            <a:extLst>
              <a:ext uri="{FF2B5EF4-FFF2-40B4-BE49-F238E27FC236}">
                <a16:creationId xmlns:a16="http://schemas.microsoft.com/office/drawing/2014/main" id="{B7577252-587D-4599-AB8E-E0C62A60383B}"/>
              </a:ext>
            </a:extLst>
          </p:cNvPr>
          <p:cNvSpPr txBox="1"/>
          <p:nvPr/>
        </p:nvSpPr>
        <p:spPr>
          <a:xfrm>
            <a:off x="299997" y="4930259"/>
            <a:ext cx="5272128" cy="523220"/>
          </a:xfrm>
          <a:prstGeom prst="rect">
            <a:avLst/>
          </a:prstGeom>
          <a:noFill/>
        </p:spPr>
        <p:txBody>
          <a:bodyPr wrap="square">
            <a:spAutoFit/>
          </a:bodyPr>
          <a:lstStyle/>
          <a:p>
            <a:r>
              <a:rPr kumimoji="1" lang="ja-JP" altLang="en-US" sz="2800" dirty="0"/>
              <a:t>広間の仕切りはビニールシート</a:t>
            </a:r>
            <a:endParaRPr lang="ja-JP" altLang="en-US" sz="2800" dirty="0"/>
          </a:p>
        </p:txBody>
      </p:sp>
    </p:spTree>
    <p:extLst>
      <p:ext uri="{BB962C8B-B14F-4D97-AF65-F5344CB8AC3E}">
        <p14:creationId xmlns:p14="http://schemas.microsoft.com/office/powerpoint/2010/main" val="2492416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D07B2E-E64C-4F7A-95BB-DF597419BF41}"/>
              </a:ext>
            </a:extLst>
          </p:cNvPr>
          <p:cNvSpPr>
            <a:spLocks noGrp="1"/>
          </p:cNvSpPr>
          <p:nvPr>
            <p:ph type="title"/>
          </p:nvPr>
        </p:nvSpPr>
        <p:spPr>
          <a:xfrm>
            <a:off x="231489" y="286603"/>
            <a:ext cx="10924191" cy="837347"/>
          </a:xfrm>
        </p:spPr>
        <p:txBody>
          <a:bodyPr>
            <a:normAutofit/>
          </a:bodyPr>
          <a:lstStyle/>
          <a:p>
            <a:r>
              <a:rPr kumimoji="1" lang="ja-JP" altLang="en-US" dirty="0"/>
              <a:t>ゾーニング例：</a:t>
            </a:r>
            <a:r>
              <a:rPr kumimoji="1" lang="ja-JP" altLang="en-US" sz="3100" dirty="0"/>
              <a:t>広間の仕切りはビニールシート</a:t>
            </a:r>
          </a:p>
        </p:txBody>
      </p:sp>
      <p:sp>
        <p:nvSpPr>
          <p:cNvPr id="4" name="日付プレースホルダー 3">
            <a:extLst>
              <a:ext uri="{FF2B5EF4-FFF2-40B4-BE49-F238E27FC236}">
                <a16:creationId xmlns:a16="http://schemas.microsoft.com/office/drawing/2014/main" id="{993482B5-0105-4286-9CCC-E519BAA53A74}"/>
              </a:ext>
            </a:extLst>
          </p:cNvPr>
          <p:cNvSpPr>
            <a:spLocks noGrp="1"/>
          </p:cNvSpPr>
          <p:nvPr>
            <p:ph type="dt" sz="half" idx="10"/>
          </p:nvPr>
        </p:nvSpPr>
        <p:spPr/>
        <p:txBody>
          <a:bodyPr/>
          <a:lstStyle/>
          <a:p>
            <a:pPr rtl="0"/>
            <a:fld id="{6BB10D81-EB47-474E-AFE6-F10ABA500AD1}" type="datetime1">
              <a:rPr lang="ja-JP" altLang="en-US" smtClean="0"/>
              <a:t>2021/3/26</a:t>
            </a:fld>
            <a:endParaRPr lang="en-US" dirty="0"/>
          </a:p>
        </p:txBody>
      </p:sp>
      <p:pic>
        <p:nvPicPr>
          <p:cNvPr id="9" name="コンテンツ プレースホルダー 8">
            <a:extLst>
              <a:ext uri="{FF2B5EF4-FFF2-40B4-BE49-F238E27FC236}">
                <a16:creationId xmlns:a16="http://schemas.microsoft.com/office/drawing/2014/main" id="{2C052322-EA66-44DC-9E72-F1A0CCEE4A6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1790"/>
          <a:stretch/>
        </p:blipFill>
        <p:spPr>
          <a:xfrm>
            <a:off x="2020581" y="1066800"/>
            <a:ext cx="9539533" cy="5562600"/>
          </a:xfrm>
        </p:spPr>
      </p:pic>
      <p:sp>
        <p:nvSpPr>
          <p:cNvPr id="3" name="正方形/長方形 2">
            <a:extLst>
              <a:ext uri="{FF2B5EF4-FFF2-40B4-BE49-F238E27FC236}">
                <a16:creationId xmlns:a16="http://schemas.microsoft.com/office/drawing/2014/main" id="{BB27F073-220A-4D4C-9736-7ED8D86CBE61}"/>
              </a:ext>
            </a:extLst>
          </p:cNvPr>
          <p:cNvSpPr/>
          <p:nvPr/>
        </p:nvSpPr>
        <p:spPr>
          <a:xfrm>
            <a:off x="772357" y="1393794"/>
            <a:ext cx="1411550" cy="9321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90314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a:extLst>
              <a:ext uri="{FF2B5EF4-FFF2-40B4-BE49-F238E27FC236}">
                <a16:creationId xmlns:a16="http://schemas.microsoft.com/office/drawing/2014/main" id="{005F0632-BD7A-47B9-B010-1FC5D7A7444E}"/>
              </a:ext>
            </a:extLst>
          </p:cNvPr>
          <p:cNvGraphicFramePr>
            <a:graphicFrameLocks noChangeAspect="1"/>
          </p:cNvGraphicFramePr>
          <p:nvPr>
            <p:extLst>
              <p:ext uri="{D42A27DB-BD31-4B8C-83A1-F6EECF244321}">
                <p14:modId xmlns:p14="http://schemas.microsoft.com/office/powerpoint/2010/main" val="2336101207"/>
              </p:ext>
            </p:extLst>
          </p:nvPr>
        </p:nvGraphicFramePr>
        <p:xfrm>
          <a:off x="141652" y="344934"/>
          <a:ext cx="4943475" cy="5061567"/>
        </p:xfrm>
        <a:graphic>
          <a:graphicData uri="http://schemas.openxmlformats.org/presentationml/2006/ole">
            <mc:AlternateContent xmlns:mc="http://schemas.openxmlformats.org/markup-compatibility/2006">
              <mc:Choice xmlns:v="urn:schemas-microsoft-com:vml" Requires="v">
                <p:oleObj name="Document" r:id="rId2" imgW="6609660" imgH="6440439" progId="Word.Document.12">
                  <p:embed/>
                </p:oleObj>
              </mc:Choice>
              <mc:Fallback>
                <p:oleObj name="Document" r:id="rId2" imgW="6609660" imgH="6440439" progId="Word.Document.12">
                  <p:embed/>
                  <p:pic>
                    <p:nvPicPr>
                      <p:cNvPr id="0" name=""/>
                      <p:cNvPicPr/>
                      <p:nvPr/>
                    </p:nvPicPr>
                    <p:blipFill>
                      <a:blip r:embed="rId3"/>
                      <a:stretch>
                        <a:fillRect/>
                      </a:stretch>
                    </p:blipFill>
                    <p:spPr>
                      <a:xfrm>
                        <a:off x="141652" y="344934"/>
                        <a:ext cx="4943475" cy="5061567"/>
                      </a:xfrm>
                      <a:prstGeom prst="rect">
                        <a:avLst/>
                      </a:prstGeom>
                    </p:spPr>
                  </p:pic>
                </p:oleObj>
              </mc:Fallback>
            </mc:AlternateContent>
          </a:graphicData>
        </a:graphic>
      </p:graphicFrame>
      <p:pic>
        <p:nvPicPr>
          <p:cNvPr id="6" name="コンテンツ プレースホルダー 5">
            <a:extLst>
              <a:ext uri="{FF2B5EF4-FFF2-40B4-BE49-F238E27FC236}">
                <a16:creationId xmlns:a16="http://schemas.microsoft.com/office/drawing/2014/main" id="{9D1581DC-0777-424A-847F-9FFDFD8B558A}"/>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r="3038"/>
          <a:stretch/>
        </p:blipFill>
        <p:spPr>
          <a:xfrm>
            <a:off x="5416533" y="962756"/>
            <a:ext cx="6704419" cy="5185855"/>
          </a:xfrm>
        </p:spPr>
      </p:pic>
      <p:sp>
        <p:nvSpPr>
          <p:cNvPr id="4" name="日付プレースホルダー 3">
            <a:extLst>
              <a:ext uri="{FF2B5EF4-FFF2-40B4-BE49-F238E27FC236}">
                <a16:creationId xmlns:a16="http://schemas.microsoft.com/office/drawing/2014/main" id="{330665ED-BC8B-46B7-A043-64EB85D2D025}"/>
              </a:ext>
            </a:extLst>
          </p:cNvPr>
          <p:cNvSpPr>
            <a:spLocks noGrp="1"/>
          </p:cNvSpPr>
          <p:nvPr>
            <p:ph type="dt" sz="half" idx="10"/>
          </p:nvPr>
        </p:nvSpPr>
        <p:spPr/>
        <p:txBody>
          <a:bodyPr/>
          <a:lstStyle/>
          <a:p>
            <a:pPr rtl="0"/>
            <a:fld id="{6BB10D81-EB47-474E-AFE6-F10ABA500AD1}" type="datetime1">
              <a:rPr lang="ja-JP" altLang="en-US" smtClean="0"/>
              <a:t>2021/3/26</a:t>
            </a:fld>
            <a:endParaRPr lang="en-US" dirty="0"/>
          </a:p>
        </p:txBody>
      </p:sp>
      <p:sp>
        <p:nvSpPr>
          <p:cNvPr id="8" name="楕円 7">
            <a:extLst>
              <a:ext uri="{FF2B5EF4-FFF2-40B4-BE49-F238E27FC236}">
                <a16:creationId xmlns:a16="http://schemas.microsoft.com/office/drawing/2014/main" id="{DF73232A-F74C-495A-9BBB-1EAF21CE5AF0}"/>
              </a:ext>
            </a:extLst>
          </p:cNvPr>
          <p:cNvSpPr/>
          <p:nvPr/>
        </p:nvSpPr>
        <p:spPr>
          <a:xfrm>
            <a:off x="7714696" y="3737852"/>
            <a:ext cx="150920" cy="195309"/>
          </a:xfrm>
          <a:prstGeom prst="ellipse">
            <a:avLst/>
          </a:prstGeom>
          <a:solidFill>
            <a:srgbClr val="8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E88844AE-B20A-433A-A83A-E0A74018D4D3}"/>
              </a:ext>
            </a:extLst>
          </p:cNvPr>
          <p:cNvSpPr/>
          <p:nvPr/>
        </p:nvSpPr>
        <p:spPr>
          <a:xfrm>
            <a:off x="8899897" y="3555683"/>
            <a:ext cx="150920" cy="195309"/>
          </a:xfrm>
          <a:prstGeom prst="ellipse">
            <a:avLst/>
          </a:prstGeom>
          <a:solidFill>
            <a:srgbClr val="8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0E717910-856E-41F1-935B-C66ACBA75C65}"/>
              </a:ext>
            </a:extLst>
          </p:cNvPr>
          <p:cNvSpPr/>
          <p:nvPr/>
        </p:nvSpPr>
        <p:spPr>
          <a:xfrm>
            <a:off x="9510851" y="3360374"/>
            <a:ext cx="150920" cy="195309"/>
          </a:xfrm>
          <a:prstGeom prst="ellipse">
            <a:avLst/>
          </a:prstGeom>
          <a:solidFill>
            <a:srgbClr val="8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1E81B9A9-0449-4D24-A134-78BE03B7296B}"/>
              </a:ext>
            </a:extLst>
          </p:cNvPr>
          <p:cNvSpPr/>
          <p:nvPr/>
        </p:nvSpPr>
        <p:spPr>
          <a:xfrm>
            <a:off x="328473" y="4074851"/>
            <a:ext cx="4943474" cy="1979720"/>
          </a:xfrm>
          <a:prstGeom prst="roundRect">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HG丸ｺﾞｼｯｸM-PRO" panose="020F0400000000000000" pitchFamily="50" charset="-128"/>
                <a:ea typeface="HG丸ｺﾞｼｯｸM-PRO" panose="020F0400000000000000" pitchFamily="50" charset="-128"/>
              </a:rPr>
              <a:t>柱や天井のはりを利用して仕切る</a:t>
            </a:r>
            <a:endParaRPr kumimoji="1" lang="en-US" altLang="ja-JP" dirty="0">
              <a:solidFill>
                <a:schemeClr val="tx1"/>
              </a:solidFill>
              <a:latin typeface="HG丸ｺﾞｼｯｸM-PRO" panose="020F0400000000000000" pitchFamily="50" charset="-128"/>
              <a:ea typeface="HG丸ｺﾞｼｯｸM-PRO" panose="020F0400000000000000" pitchFamily="50" charset="-128"/>
            </a:endParaRPr>
          </a:p>
          <a:p>
            <a:pPr algn="ctr"/>
            <a:endParaRPr kumimoji="1" lang="en-US" altLang="ja-JP" dirty="0">
              <a:solidFill>
                <a:schemeClr val="tx1"/>
              </a:solidFill>
              <a:latin typeface="HG丸ｺﾞｼｯｸM-PRO" panose="020F0400000000000000" pitchFamily="50" charset="-128"/>
              <a:ea typeface="HG丸ｺﾞｼｯｸM-PRO" panose="020F0400000000000000" pitchFamily="50" charset="-128"/>
            </a:endParaRPr>
          </a:p>
          <a:p>
            <a:pPr algn="ctr"/>
            <a:r>
              <a:rPr kumimoji="1" lang="ja-JP" altLang="en-US" dirty="0">
                <a:solidFill>
                  <a:schemeClr val="tx1"/>
                </a:solidFill>
                <a:latin typeface="HG丸ｺﾞｼｯｸM-PRO" panose="020F0400000000000000" pitchFamily="50" charset="-128"/>
                <a:ea typeface="HG丸ｺﾞｼｯｸM-PRO" panose="020F0400000000000000" pitchFamily="50" charset="-128"/>
              </a:rPr>
              <a:t>柱がなければ突っ張り棒を使用してもよい</a:t>
            </a:r>
          </a:p>
        </p:txBody>
      </p:sp>
      <p:cxnSp>
        <p:nvCxnSpPr>
          <p:cNvPr id="13" name="直線矢印コネクタ 12">
            <a:extLst>
              <a:ext uri="{FF2B5EF4-FFF2-40B4-BE49-F238E27FC236}">
                <a16:creationId xmlns:a16="http://schemas.microsoft.com/office/drawing/2014/main" id="{5ADEE299-E117-4055-9852-6FB4E7E2CBF0}"/>
              </a:ext>
            </a:extLst>
          </p:cNvPr>
          <p:cNvCxnSpPr>
            <a:cxnSpLocks/>
          </p:cNvCxnSpPr>
          <p:nvPr/>
        </p:nvCxnSpPr>
        <p:spPr>
          <a:xfrm flipV="1">
            <a:off x="4627927" y="1451499"/>
            <a:ext cx="3770349" cy="3156013"/>
          </a:xfrm>
          <a:prstGeom prst="straightConnector1">
            <a:avLst/>
          </a:prstGeom>
          <a:ln w="571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直線矢印コネクタ 14">
            <a:extLst>
              <a:ext uri="{FF2B5EF4-FFF2-40B4-BE49-F238E27FC236}">
                <a16:creationId xmlns:a16="http://schemas.microsoft.com/office/drawing/2014/main" id="{FFCBADC0-B9D5-4B8D-9668-651A41A07492}"/>
              </a:ext>
            </a:extLst>
          </p:cNvPr>
          <p:cNvCxnSpPr>
            <a:cxnSpLocks/>
          </p:cNvCxnSpPr>
          <p:nvPr/>
        </p:nvCxnSpPr>
        <p:spPr>
          <a:xfrm flipV="1">
            <a:off x="4627927" y="3275861"/>
            <a:ext cx="5785580" cy="1457002"/>
          </a:xfrm>
          <a:prstGeom prst="straightConnector1">
            <a:avLst/>
          </a:prstGeom>
          <a:ln w="571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154434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59E891-963A-4DF0-A361-9344B2F967C8}"/>
              </a:ext>
            </a:extLst>
          </p:cNvPr>
          <p:cNvSpPr>
            <a:spLocks noGrp="1"/>
          </p:cNvSpPr>
          <p:nvPr>
            <p:ph type="title"/>
          </p:nvPr>
        </p:nvSpPr>
        <p:spPr>
          <a:xfrm>
            <a:off x="111859" y="150920"/>
            <a:ext cx="1965516" cy="1450757"/>
          </a:xfrm>
        </p:spPr>
        <p:txBody>
          <a:bodyPr>
            <a:normAutofit/>
          </a:bodyPr>
          <a:lstStyle/>
          <a:p>
            <a:r>
              <a:rPr kumimoji="1" lang="ja-JP" altLang="en-US" sz="4000" dirty="0"/>
              <a:t>特養の</a:t>
            </a:r>
            <a:br>
              <a:rPr kumimoji="1" lang="en-US" altLang="ja-JP" sz="4000" dirty="0"/>
            </a:br>
            <a:r>
              <a:rPr kumimoji="1" lang="ja-JP" altLang="en-US" sz="4000" dirty="0"/>
              <a:t>場合</a:t>
            </a:r>
          </a:p>
        </p:txBody>
      </p:sp>
      <p:sp>
        <p:nvSpPr>
          <p:cNvPr id="3" name="コンテンツ プレースホルダー 2">
            <a:extLst>
              <a:ext uri="{FF2B5EF4-FFF2-40B4-BE49-F238E27FC236}">
                <a16:creationId xmlns:a16="http://schemas.microsoft.com/office/drawing/2014/main" id="{C8E21048-21A0-4E81-9E77-63E697FBA845}"/>
              </a:ext>
            </a:extLst>
          </p:cNvPr>
          <p:cNvSpPr>
            <a:spLocks noGrp="1"/>
          </p:cNvSpPr>
          <p:nvPr>
            <p:ph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124D99E8-BF5C-4244-8943-F51A0376F40A}"/>
              </a:ext>
            </a:extLst>
          </p:cNvPr>
          <p:cNvSpPr>
            <a:spLocks noGrp="1"/>
          </p:cNvSpPr>
          <p:nvPr>
            <p:ph type="dt" sz="half" idx="10"/>
          </p:nvPr>
        </p:nvSpPr>
        <p:spPr/>
        <p:txBody>
          <a:bodyPr/>
          <a:lstStyle/>
          <a:p>
            <a:pPr rtl="0"/>
            <a:fld id="{6BB10D81-EB47-474E-AFE6-F10ABA500AD1}" type="datetime1">
              <a:rPr lang="ja-JP" altLang="en-US" smtClean="0"/>
              <a:t>2021/3/26</a:t>
            </a:fld>
            <a:endParaRPr lang="en-US" dirty="0"/>
          </a:p>
        </p:txBody>
      </p:sp>
      <p:pic>
        <p:nvPicPr>
          <p:cNvPr id="5" name="図 4">
            <a:extLst>
              <a:ext uri="{FF2B5EF4-FFF2-40B4-BE49-F238E27FC236}">
                <a16:creationId xmlns:a16="http://schemas.microsoft.com/office/drawing/2014/main" id="{8013041C-A75C-42EB-AD21-03071997167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699" y="263286"/>
            <a:ext cx="10058400" cy="6295918"/>
          </a:xfrm>
          <a:prstGeom prst="rect">
            <a:avLst/>
          </a:prstGeom>
          <a:noFill/>
          <a:ln>
            <a:noFill/>
          </a:ln>
        </p:spPr>
      </p:pic>
    </p:spTree>
    <p:extLst>
      <p:ext uri="{BB962C8B-B14F-4D97-AF65-F5344CB8AC3E}">
        <p14:creationId xmlns:p14="http://schemas.microsoft.com/office/powerpoint/2010/main" val="2089075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長方形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タイトル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rtlCol="0" anchor="ctr">
            <a:normAutofit/>
          </a:bodyPr>
          <a:lstStyle/>
          <a:p>
            <a:pPr lvl="0" rtl="0"/>
            <a:r>
              <a:rPr lang="ja-JP" altLang="en-US" sz="4800" i="1" dirty="0">
                <a:solidFill>
                  <a:srgbClr val="FFFFFF"/>
                </a:solidFill>
                <a:latin typeface="MS Mincho" panose="02020609040205080304" pitchFamily="17" charset="-128"/>
                <a:ea typeface="MS Mincho" panose="02020609040205080304" pitchFamily="17" charset="-128"/>
              </a:rPr>
              <a:t>グループホームめぐみのにおいてコロナウイルス感染者が発生したことで取り組んだ具体的内容を写真や動画と共にご説明します。</a:t>
            </a:r>
            <a:endParaRPr lang="ja" sz="4800" i="1" dirty="0">
              <a:solidFill>
                <a:srgbClr val="FFFFFF"/>
              </a:solidFill>
              <a:latin typeface="MS Mincho" panose="02020609040205080304" pitchFamily="17" charset="-128"/>
              <a:ea typeface="MS Mincho" panose="02020609040205080304" pitchFamily="17" charset="-128"/>
            </a:endParaRPr>
          </a:p>
        </p:txBody>
      </p:sp>
      <p:sp>
        <p:nvSpPr>
          <p:cNvPr id="49" name="長方形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サブタイトル 2">
            <a:extLst>
              <a:ext uri="{FF2B5EF4-FFF2-40B4-BE49-F238E27FC236}">
                <a16:creationId xmlns:a16="http://schemas.microsoft.com/office/drawing/2014/main" id="{255E1F2F-E259-4EA8-9FFD-3A10AF541859}"/>
              </a:ext>
            </a:extLst>
          </p:cNvPr>
          <p:cNvSpPr>
            <a:spLocks noGrp="1"/>
          </p:cNvSpPr>
          <p:nvPr>
            <p:ph type="subTitle" idx="1"/>
          </p:nvPr>
        </p:nvSpPr>
        <p:spPr>
          <a:xfrm>
            <a:off x="150921" y="5122417"/>
            <a:ext cx="11878322" cy="1624612"/>
          </a:xfrm>
        </p:spPr>
        <p:txBody>
          <a:bodyPr rtlCol="0">
            <a:normAutofit lnSpcReduction="10000"/>
          </a:bodyPr>
          <a:lstStyle/>
          <a:p>
            <a:pPr rtl="0"/>
            <a:r>
              <a:rPr lang="ja-JP" altLang="en-US" dirty="0">
                <a:solidFill>
                  <a:srgbClr val="FFFFFF"/>
                </a:solidFill>
              </a:rPr>
              <a:t>いつだれが感染するかわからないです。対策は早期から実践することが非常に重要となります。そのためには</a:t>
            </a:r>
            <a:r>
              <a:rPr lang="en-US" altLang="ja-JP" dirty="0">
                <a:solidFill>
                  <a:srgbClr val="FFFFFF"/>
                </a:solidFill>
              </a:rPr>
              <a:t>『</a:t>
            </a:r>
            <a:r>
              <a:rPr lang="ja-JP" altLang="en-US" dirty="0">
                <a:solidFill>
                  <a:srgbClr val="FFFFFF"/>
                </a:solidFill>
              </a:rPr>
              <a:t>備え</a:t>
            </a:r>
            <a:r>
              <a:rPr lang="en-US" altLang="ja-JP" dirty="0">
                <a:solidFill>
                  <a:srgbClr val="FFFFFF"/>
                </a:solidFill>
              </a:rPr>
              <a:t>』</a:t>
            </a:r>
            <a:r>
              <a:rPr lang="ja-JP" altLang="en-US" dirty="0">
                <a:solidFill>
                  <a:srgbClr val="FFFFFF"/>
                </a:solidFill>
              </a:rPr>
              <a:t>が必要です。適切な方法をとれば感染拡大を防ぐことができます。この資料を基に皆さんの事業所においてできること、用意しておくこと・ものを、自分たちで考えすぐ実践できるようにしておいてください。</a:t>
            </a:r>
            <a:endParaRPr lang="ja" dirty="0">
              <a:solidFill>
                <a:srgbClr val="FFFFFF"/>
              </a:solidFill>
            </a:endParaRPr>
          </a:p>
        </p:txBody>
      </p:sp>
    </p:spTree>
    <p:extLst>
      <p:ext uri="{BB962C8B-B14F-4D97-AF65-F5344CB8AC3E}">
        <p14:creationId xmlns:p14="http://schemas.microsoft.com/office/powerpoint/2010/main" val="191714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C8CEAF-56CA-4E1B-A274-4FD47ECA14A3}"/>
              </a:ext>
            </a:extLst>
          </p:cNvPr>
          <p:cNvSpPr>
            <a:spLocks noGrp="1"/>
          </p:cNvSpPr>
          <p:nvPr>
            <p:ph type="title"/>
          </p:nvPr>
        </p:nvSpPr>
        <p:spPr>
          <a:xfrm>
            <a:off x="162559" y="46037"/>
            <a:ext cx="11917681" cy="815097"/>
          </a:xfrm>
        </p:spPr>
        <p:txBody>
          <a:bodyPr>
            <a:normAutofit fontScale="90000"/>
          </a:bodyPr>
          <a:lstStyle/>
          <a:p>
            <a:r>
              <a:rPr lang="ja-JP" altLang="en-US" sz="4400" dirty="0">
                <a:solidFill>
                  <a:srgbClr val="FF0000"/>
                </a:solidFill>
              </a:rPr>
              <a:t>レッド</a:t>
            </a:r>
            <a:r>
              <a:rPr kumimoji="1" lang="ja-JP" altLang="en-US" sz="4400" dirty="0">
                <a:solidFill>
                  <a:srgbClr val="FF0000"/>
                </a:solidFill>
              </a:rPr>
              <a:t>ゾーンに入るときに必要な個人防護具（</a:t>
            </a:r>
            <a:r>
              <a:rPr kumimoji="1" lang="en-US" altLang="ja-JP" sz="4400" dirty="0">
                <a:solidFill>
                  <a:srgbClr val="FF0000"/>
                </a:solidFill>
              </a:rPr>
              <a:t>PPE)</a:t>
            </a:r>
            <a:endParaRPr kumimoji="1" lang="ja-JP" altLang="en-US" sz="4400" dirty="0">
              <a:solidFill>
                <a:schemeClr val="tx1"/>
              </a:solidFill>
            </a:endParaRPr>
          </a:p>
        </p:txBody>
      </p:sp>
      <p:sp>
        <p:nvSpPr>
          <p:cNvPr id="3" name="コンテンツ プレースホルダー 2">
            <a:extLst>
              <a:ext uri="{FF2B5EF4-FFF2-40B4-BE49-F238E27FC236}">
                <a16:creationId xmlns:a16="http://schemas.microsoft.com/office/drawing/2014/main" id="{4B34B475-8DEE-4507-996E-52C17DA206CA}"/>
              </a:ext>
            </a:extLst>
          </p:cNvPr>
          <p:cNvSpPr>
            <a:spLocks noGrp="1"/>
          </p:cNvSpPr>
          <p:nvPr>
            <p:ph idx="1"/>
          </p:nvPr>
        </p:nvSpPr>
        <p:spPr>
          <a:xfrm>
            <a:off x="249066" y="1242875"/>
            <a:ext cx="11831174" cy="5055774"/>
          </a:xfrm>
          <a:solidFill>
            <a:schemeClr val="bg1"/>
          </a:solidFill>
        </p:spPr>
        <p:txBody>
          <a:bodyPr>
            <a:normAutofit/>
          </a:bodyPr>
          <a:lstStyle/>
          <a:p>
            <a:pPr marL="0" lvl="0" indent="0" algn="l">
              <a:buNone/>
            </a:pPr>
            <a:r>
              <a:rPr lang="ja-JP" altLang="en-US" sz="2400" b="1" kern="100" dirty="0">
                <a:effectLst/>
                <a:latin typeface="游明朝" panose="02020400000000000000" pitchFamily="18" charset="-128"/>
                <a:ea typeface="HG丸ｺﾞｼｯｸM-PRO" panose="020F0400000000000000" pitchFamily="50" charset="-128"/>
                <a:cs typeface="Times New Roman" panose="02020603050405020304" pitchFamily="18" charset="0"/>
              </a:rPr>
              <a:t>①</a:t>
            </a:r>
            <a:r>
              <a:rPr lang="ja-JP" altLang="ja-JP" sz="3200" b="1" u="sng" kern="100" dirty="0">
                <a:solidFill>
                  <a:srgbClr val="FF0000"/>
                </a:solidFill>
                <a:effectLst/>
                <a:latin typeface="游明朝" panose="02020400000000000000" pitchFamily="18" charset="-128"/>
                <a:ea typeface="HG丸ｺﾞｼｯｸM-PRO" panose="020F0400000000000000" pitchFamily="50" charset="-128"/>
                <a:cs typeface="Times New Roman" panose="02020603050405020304" pitchFamily="18" charset="0"/>
              </a:rPr>
              <a:t>レッドゾーン</a:t>
            </a:r>
            <a:r>
              <a:rPr lang="ja-JP" altLang="ja-JP" sz="2400" b="1" kern="100" dirty="0">
                <a:effectLst/>
                <a:latin typeface="游明朝" panose="02020400000000000000" pitchFamily="18" charset="-128"/>
                <a:ea typeface="HG丸ｺﾞｼｯｸM-PRO" panose="020F0400000000000000" pitchFamily="50" charset="-128"/>
                <a:cs typeface="Times New Roman" panose="02020603050405020304" pitchFamily="18" charset="0"/>
              </a:rPr>
              <a:t>：</a:t>
            </a:r>
            <a:endParaRPr lang="en-US" altLang="ja-JP" sz="2400" b="1" kern="100" dirty="0">
              <a:effectLst/>
              <a:latin typeface="游明朝" panose="02020400000000000000" pitchFamily="18" charset="-128"/>
              <a:ea typeface="HG丸ｺﾞｼｯｸM-PRO" panose="020F0400000000000000" pitchFamily="50" charset="-128"/>
              <a:cs typeface="Times New Roman" panose="02020603050405020304" pitchFamily="18" charset="0"/>
            </a:endParaRPr>
          </a:p>
          <a:p>
            <a:pPr marL="0" lvl="0" indent="0" algn="l">
              <a:buNone/>
            </a:pPr>
            <a:r>
              <a:rPr lang="ja-JP" altLang="en-US" sz="2400" b="1" kern="100" dirty="0">
                <a:latin typeface="游明朝" panose="02020400000000000000" pitchFamily="18" charset="-128"/>
                <a:ea typeface="HG丸ｺﾞｼｯｸM-PRO" panose="020F0400000000000000" pitchFamily="50" charset="-128"/>
                <a:cs typeface="Times New Roman" panose="02020603050405020304" pitchFamily="18" charset="0"/>
              </a:rPr>
              <a:t>　　　　　</a:t>
            </a:r>
            <a:r>
              <a:rPr lang="en-US" altLang="ja-JP" sz="2400" b="1" kern="100" dirty="0">
                <a:effectLst/>
                <a:latin typeface="游明朝" panose="02020400000000000000" pitchFamily="18" charset="-128"/>
                <a:ea typeface="HG丸ｺﾞｼｯｸM-PRO" panose="020F0400000000000000" pitchFamily="50" charset="-128"/>
                <a:cs typeface="Times New Roman" panose="02020603050405020304" pitchFamily="18" charset="0"/>
              </a:rPr>
              <a:t> N95</a:t>
            </a:r>
            <a:r>
              <a:rPr lang="ja-JP" altLang="ja-JP" sz="2400" b="1" kern="100" dirty="0">
                <a:effectLst/>
                <a:latin typeface="游明朝" panose="02020400000000000000" pitchFamily="18" charset="-128"/>
                <a:ea typeface="HG丸ｺﾞｼｯｸM-PRO" panose="020F0400000000000000" pitchFamily="50" charset="-128"/>
                <a:cs typeface="Times New Roman" panose="02020603050405020304" pitchFamily="18" charset="0"/>
              </a:rPr>
              <a:t>マスク</a:t>
            </a:r>
            <a:r>
              <a:rPr lang="ja-JP" altLang="en-US" sz="2400" b="1" kern="100" dirty="0">
                <a:effectLst/>
                <a:latin typeface="游明朝" panose="02020400000000000000" pitchFamily="18" charset="-128"/>
                <a:ea typeface="HG丸ｺﾞｼｯｸM-PRO" panose="020F0400000000000000" pitchFamily="50" charset="-128"/>
                <a:cs typeface="Times New Roman" panose="02020603050405020304" pitchFamily="18" charset="0"/>
              </a:rPr>
              <a:t>・</a:t>
            </a:r>
            <a:r>
              <a:rPr lang="ja-JP" altLang="ja-JP" sz="2400" b="1" kern="100" dirty="0">
                <a:effectLst/>
                <a:latin typeface="游明朝" panose="02020400000000000000" pitchFamily="18" charset="-128"/>
                <a:ea typeface="HG丸ｺﾞｼｯｸM-PRO" panose="020F0400000000000000" pitchFamily="50" charset="-128"/>
                <a:cs typeface="Times New Roman" panose="02020603050405020304" pitchFamily="18" charset="0"/>
              </a:rPr>
              <a:t>医療用ガウン（袖付き使い捨てガウン）又はポン</a:t>
            </a:r>
            <a:r>
              <a:rPr lang="ja-JP" altLang="en-US" sz="2400" b="1" kern="100" dirty="0">
                <a:effectLst/>
                <a:latin typeface="游明朝" panose="02020400000000000000" pitchFamily="18" charset="-128"/>
                <a:ea typeface="HG丸ｺﾞｼｯｸM-PRO" panose="020F0400000000000000" pitchFamily="50" charset="-128"/>
                <a:cs typeface="Times New Roman" panose="02020603050405020304" pitchFamily="18" charset="0"/>
              </a:rPr>
              <a:t>チョタイプ</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228600" algn="l"/>
            <a:r>
              <a:rPr lang="ja-JP" altLang="ja-JP" sz="2400" b="1" kern="100" dirty="0">
                <a:effectLst/>
                <a:latin typeface="游明朝" panose="02020400000000000000" pitchFamily="18" charset="-128"/>
                <a:ea typeface="HG丸ｺﾞｼｯｸM-PRO" panose="020F0400000000000000" pitchFamily="50" charset="-128"/>
                <a:cs typeface="Times New Roman" panose="02020603050405020304" pitchFamily="18" charset="0"/>
              </a:rPr>
              <a:t>　　　　</a:t>
            </a:r>
            <a:r>
              <a:rPr lang="ja-JP" altLang="en-US" sz="2400" b="1" kern="100" dirty="0">
                <a:latin typeface="游明朝" panose="02020400000000000000" pitchFamily="18" charset="-128"/>
                <a:ea typeface="HG丸ｺﾞｼｯｸM-PRO" panose="020F0400000000000000" pitchFamily="50" charset="-128"/>
                <a:cs typeface="Times New Roman" panose="02020603050405020304" pitchFamily="18" charset="0"/>
              </a:rPr>
              <a:t>  </a:t>
            </a:r>
            <a:r>
              <a:rPr lang="ja-JP" altLang="ja-JP" sz="2400" b="1" kern="100" dirty="0">
                <a:effectLst/>
                <a:latin typeface="游明朝" panose="02020400000000000000" pitchFamily="18" charset="-128"/>
                <a:ea typeface="HG丸ｺﾞｼｯｸM-PRO" panose="020F0400000000000000" pitchFamily="50" charset="-128"/>
                <a:cs typeface="Times New Roman" panose="02020603050405020304" pitchFamily="18" charset="0"/>
              </a:rPr>
              <a:t>キャップ・フェイスシールド又はゴーグル</a:t>
            </a:r>
            <a:r>
              <a:rPr lang="ja-JP" altLang="en-US" sz="2400" b="1" kern="100" dirty="0">
                <a:effectLst/>
                <a:latin typeface="游明朝" panose="02020400000000000000" pitchFamily="18" charset="-128"/>
                <a:ea typeface="HG丸ｺﾞｼｯｸM-PRO" panose="020F0400000000000000" pitchFamily="50" charset="-128"/>
                <a:cs typeface="Times New Roman" panose="02020603050405020304" pitchFamily="18" charset="0"/>
              </a:rPr>
              <a:t>・グローブ</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228600"/>
            <a:r>
              <a:rPr lang="ja-JP" altLang="en-US" sz="2400" b="1" u="sng" kern="100" dirty="0">
                <a:effectLst/>
                <a:latin typeface="游明朝" panose="02020400000000000000" pitchFamily="18" charset="-128"/>
                <a:ea typeface="HG丸ｺﾞｼｯｸM-PRO" panose="020F0400000000000000" pitchFamily="50" charset="-128"/>
                <a:cs typeface="Times New Roman" panose="02020603050405020304" pitchFamily="18" charset="0"/>
              </a:rPr>
              <a:t>★</a:t>
            </a:r>
            <a:r>
              <a:rPr lang="ja-JP" altLang="ja-JP" sz="2400" b="1" u="sng" kern="100" dirty="0">
                <a:effectLst/>
                <a:latin typeface="游明朝" panose="02020400000000000000" pitchFamily="18" charset="-128"/>
                <a:ea typeface="HG丸ｺﾞｼｯｸM-PRO" panose="020F0400000000000000" pitchFamily="50" charset="-128"/>
                <a:cs typeface="Times New Roman" panose="02020603050405020304" pitchFamily="18" charset="0"/>
              </a:rPr>
              <a:t>（濃厚接触者居室）</a:t>
            </a:r>
            <a:r>
              <a:rPr lang="ja-JP" altLang="en-US" sz="2400" b="1" u="sng" kern="100" dirty="0">
                <a:effectLst/>
                <a:latin typeface="游明朝" panose="02020400000000000000" pitchFamily="18" charset="-128"/>
                <a:ea typeface="HG丸ｺﾞｼｯｸM-PRO" panose="020F0400000000000000" pitchFamily="50" charset="-128"/>
                <a:cs typeface="Times New Roman" panose="02020603050405020304" pitchFamily="18" charset="0"/>
              </a:rPr>
              <a:t>①の</a:t>
            </a:r>
            <a:r>
              <a:rPr lang="ja-JP" altLang="ja-JP" sz="2400" b="1" u="sng" kern="100" dirty="0">
                <a:effectLst/>
                <a:latin typeface="游明朝" panose="02020400000000000000" pitchFamily="18" charset="-128"/>
                <a:ea typeface="HG丸ｺﾞｼｯｸM-PRO" panose="020F0400000000000000" pitchFamily="50" charset="-128"/>
                <a:cs typeface="Times New Roman" panose="02020603050405020304" pitchFamily="18" charset="0"/>
              </a:rPr>
              <a:t>上から使い捨てエプロン</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228600" algn="l"/>
            <a:r>
              <a:rPr lang="ja-JP" altLang="en-US" sz="2400" b="1" u="sng" kern="100" dirty="0">
                <a:effectLst/>
                <a:latin typeface="游明朝" panose="02020400000000000000" pitchFamily="18" charset="-128"/>
                <a:ea typeface="HG丸ｺﾞｼｯｸM-PRO" panose="020F0400000000000000" pitchFamily="50" charset="-128"/>
                <a:cs typeface="Times New Roman" panose="02020603050405020304" pitchFamily="18" charset="0"/>
              </a:rPr>
              <a:t>★</a:t>
            </a:r>
            <a:r>
              <a:rPr lang="ja-JP" altLang="ja-JP" sz="2400" b="1" u="sng" kern="100" dirty="0">
                <a:effectLst/>
                <a:latin typeface="游明朝" panose="02020400000000000000" pitchFamily="18" charset="-128"/>
                <a:ea typeface="HG丸ｺﾞｼｯｸM-PRO" panose="020F0400000000000000" pitchFamily="50" charset="-128"/>
                <a:cs typeface="Times New Roman" panose="02020603050405020304" pitchFamily="18" charset="0"/>
              </a:rPr>
              <a:t>（陽性者・疑わしい者の居室）</a:t>
            </a:r>
            <a:r>
              <a:rPr lang="en-US" altLang="ja-JP" sz="2400" b="1" u="sng" kern="100" dirty="0">
                <a:effectLst/>
                <a:latin typeface="游明朝" panose="02020400000000000000" pitchFamily="18" charset="-128"/>
                <a:ea typeface="HG丸ｺﾞｼｯｸM-PRO" panose="020F0400000000000000" pitchFamily="50" charset="-128"/>
                <a:cs typeface="Times New Roman" panose="02020603050405020304" pitchFamily="18" charset="0"/>
              </a:rPr>
              <a:t>N95</a:t>
            </a:r>
            <a:r>
              <a:rPr lang="ja-JP" altLang="en-US" sz="2400" b="1" u="sng" kern="100" dirty="0">
                <a:effectLst/>
                <a:latin typeface="游明朝" panose="02020400000000000000" pitchFamily="18" charset="-128"/>
                <a:ea typeface="HG丸ｺﾞｼｯｸM-PRO" panose="020F0400000000000000" pitchFamily="50" charset="-128"/>
                <a:cs typeface="Times New Roman" panose="02020603050405020304" pitchFamily="18" charset="0"/>
              </a:rPr>
              <a:t>マスクの上から</a:t>
            </a:r>
            <a:r>
              <a:rPr lang="ja-JP" altLang="ja-JP" sz="2400" b="1" u="sng" kern="100" dirty="0">
                <a:effectLst/>
                <a:latin typeface="游明朝" panose="02020400000000000000" pitchFamily="18" charset="-128"/>
                <a:ea typeface="HG丸ｺﾞｼｯｸM-PRO" panose="020F0400000000000000" pitchFamily="50" charset="-128"/>
                <a:cs typeface="Times New Roman" panose="02020603050405020304" pitchFamily="18" charset="0"/>
              </a:rPr>
              <a:t>不織布マスク・使い捨てエプロン・グローブ</a:t>
            </a:r>
            <a:r>
              <a:rPr lang="ja-JP" altLang="en-US" sz="2400" b="1" u="sng" kern="100" dirty="0">
                <a:latin typeface="游明朝" panose="02020400000000000000" pitchFamily="18" charset="-128"/>
                <a:ea typeface="HG丸ｺﾞｼｯｸM-PRO" panose="020F0400000000000000" pitchFamily="50" charset="-128"/>
                <a:cs typeface="Times New Roman" panose="02020603050405020304" pitchFamily="18" charset="0"/>
              </a:rPr>
              <a:t>　</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lvl="0" indent="0" algn="l">
              <a:buNone/>
            </a:pPr>
            <a:r>
              <a:rPr lang="ja-JP" altLang="en-US" sz="2400" b="1" kern="100" dirty="0">
                <a:effectLst/>
                <a:latin typeface="游明朝" panose="02020400000000000000" pitchFamily="18" charset="-128"/>
                <a:ea typeface="HG丸ｺﾞｼｯｸM-PRO" panose="020F0400000000000000" pitchFamily="50" charset="-128"/>
                <a:cs typeface="Times New Roman" panose="02020603050405020304" pitchFamily="18" charset="0"/>
              </a:rPr>
              <a:t>②</a:t>
            </a:r>
            <a:r>
              <a:rPr lang="ja-JP" altLang="ja-JP" sz="3200" b="1" u="sng" dirty="0">
                <a:solidFill>
                  <a:srgbClr val="00CC00"/>
                </a:solidFill>
                <a:effectLst/>
                <a:ea typeface="HG丸ｺﾞｼｯｸM-PRO" panose="020F0400000000000000" pitchFamily="50" charset="-128"/>
                <a:cs typeface="Times New Roman" panose="02020603050405020304" pitchFamily="18" charset="0"/>
              </a:rPr>
              <a:t>グリーンゾーン</a:t>
            </a:r>
            <a:r>
              <a:rPr lang="ja-JP" altLang="ja-JP" sz="2400" b="1" dirty="0">
                <a:effectLst/>
                <a:ea typeface="HG丸ｺﾞｼｯｸM-PRO" panose="020F0400000000000000" pitchFamily="50" charset="-128"/>
                <a:cs typeface="Times New Roman" panose="02020603050405020304" pitchFamily="18" charset="0"/>
              </a:rPr>
              <a:t>：</a:t>
            </a:r>
            <a:endParaRPr lang="en-US" altLang="ja-JP" sz="2400" b="1" dirty="0">
              <a:effectLst/>
              <a:ea typeface="HG丸ｺﾞｼｯｸM-PRO" panose="020F0400000000000000" pitchFamily="50" charset="-128"/>
              <a:cs typeface="Times New Roman" panose="02020603050405020304" pitchFamily="18" charset="0"/>
            </a:endParaRPr>
          </a:p>
          <a:p>
            <a:pPr marL="0" lvl="0" indent="0" algn="l">
              <a:buNone/>
            </a:pPr>
            <a:r>
              <a:rPr lang="ja-JP" altLang="en-US" sz="2400" b="1" dirty="0">
                <a:ea typeface="HG丸ｺﾞｼｯｸM-PRO" panose="020F0400000000000000" pitchFamily="50" charset="-128"/>
                <a:cs typeface="Times New Roman" panose="02020603050405020304" pitchFamily="18" charset="0"/>
              </a:rPr>
              <a:t>　　　　　</a:t>
            </a:r>
            <a:r>
              <a:rPr lang="en-US" altLang="ja-JP" sz="2400" dirty="0">
                <a:effectLst/>
                <a:ea typeface="HG丸ｺﾞｼｯｸM-PRO" panose="020F0400000000000000" pitchFamily="50" charset="-128"/>
                <a:cs typeface="Times New Roman" panose="02020603050405020304" pitchFamily="18" charset="0"/>
              </a:rPr>
              <a:t>N95</a:t>
            </a:r>
            <a:r>
              <a:rPr lang="ja-JP" altLang="ja-JP" sz="2400" dirty="0">
                <a:effectLst/>
                <a:ea typeface="HG丸ｺﾞｼｯｸM-PRO" panose="020F0400000000000000" pitchFamily="50" charset="-128"/>
                <a:cs typeface="Times New Roman" panose="02020603050405020304" pitchFamily="18" charset="0"/>
              </a:rPr>
              <a:t>マスク</a:t>
            </a:r>
            <a:endParaRPr kumimoji="1" lang="ja-JP" altLang="en-US" sz="2400" dirty="0"/>
          </a:p>
        </p:txBody>
      </p:sp>
      <p:sp>
        <p:nvSpPr>
          <p:cNvPr id="4" name="日付プレースホルダー 3">
            <a:extLst>
              <a:ext uri="{FF2B5EF4-FFF2-40B4-BE49-F238E27FC236}">
                <a16:creationId xmlns:a16="http://schemas.microsoft.com/office/drawing/2014/main" id="{C7C7D93C-853D-48CA-B260-3A376248A634}"/>
              </a:ext>
            </a:extLst>
          </p:cNvPr>
          <p:cNvSpPr>
            <a:spLocks noGrp="1"/>
          </p:cNvSpPr>
          <p:nvPr>
            <p:ph type="dt" sz="half" idx="10"/>
          </p:nvPr>
        </p:nvSpPr>
        <p:spPr/>
        <p:txBody>
          <a:bodyPr/>
          <a:lstStyle/>
          <a:p>
            <a:pPr rtl="0"/>
            <a:fld id="{6BB10D81-EB47-474E-AFE6-F10ABA500AD1}" type="datetime1">
              <a:rPr lang="ja-JP" altLang="en-US" smtClean="0"/>
              <a:t>2021/3/26</a:t>
            </a:fld>
            <a:endParaRPr lang="en-US" dirty="0"/>
          </a:p>
        </p:txBody>
      </p:sp>
      <p:sp>
        <p:nvSpPr>
          <p:cNvPr id="5" name="吹き出し: 角を丸めた四角形 4">
            <a:extLst>
              <a:ext uri="{FF2B5EF4-FFF2-40B4-BE49-F238E27FC236}">
                <a16:creationId xmlns:a16="http://schemas.microsoft.com/office/drawing/2014/main" id="{80625669-561B-469E-9F05-5E531C59739E}"/>
              </a:ext>
            </a:extLst>
          </p:cNvPr>
          <p:cNvSpPr/>
          <p:nvPr/>
        </p:nvSpPr>
        <p:spPr>
          <a:xfrm>
            <a:off x="6791418" y="4456590"/>
            <a:ext cx="5262190" cy="2071528"/>
          </a:xfrm>
          <a:prstGeom prst="wedgeRoundRectCallout">
            <a:avLst>
              <a:gd name="adj1" fmla="val -73553"/>
              <a:gd name="adj2" fmla="val -23862"/>
              <a:gd name="adj3" fmla="val 16667"/>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rPr>
              <a:t>●レッドゾーンから、外に出るときは、必ずすべて身に付けているものを捨てる</a:t>
            </a:r>
            <a:endParaRPr kumimoji="1" lang="en-US" altLang="ja-JP" sz="2000" b="1" dirty="0">
              <a:solidFill>
                <a:schemeClr val="tx1"/>
              </a:solidFill>
            </a:endParaRPr>
          </a:p>
          <a:p>
            <a:r>
              <a:rPr kumimoji="1" lang="ja-JP" altLang="en-US" sz="2000" b="1" dirty="0">
                <a:solidFill>
                  <a:schemeClr val="tx1"/>
                </a:solidFill>
              </a:rPr>
              <a:t>●ただし、</a:t>
            </a:r>
            <a:r>
              <a:rPr kumimoji="1" lang="en-US" altLang="ja-JP" sz="2000" b="1" dirty="0">
                <a:solidFill>
                  <a:schemeClr val="tx1"/>
                </a:solidFill>
              </a:rPr>
              <a:t>N95 </a:t>
            </a:r>
            <a:r>
              <a:rPr kumimoji="1" lang="ja-JP" altLang="en-US" sz="2000" b="1" dirty="0">
                <a:solidFill>
                  <a:schemeClr val="tx1"/>
                </a:solidFill>
              </a:rPr>
              <a:t>のマスクは着用したまま　また、フェイスシールドなどは使いまわしするので、レッドゾーン出た直後に消毒して、使う</a:t>
            </a:r>
          </a:p>
        </p:txBody>
      </p:sp>
    </p:spTree>
    <p:extLst>
      <p:ext uri="{BB962C8B-B14F-4D97-AF65-F5344CB8AC3E}">
        <p14:creationId xmlns:p14="http://schemas.microsoft.com/office/powerpoint/2010/main" val="887649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952F5E-2239-432F-BB60-48B00A8A66B2}"/>
              </a:ext>
            </a:extLst>
          </p:cNvPr>
          <p:cNvSpPr>
            <a:spLocks noGrp="1"/>
          </p:cNvSpPr>
          <p:nvPr>
            <p:ph type="title"/>
          </p:nvPr>
        </p:nvSpPr>
        <p:spPr>
          <a:xfrm>
            <a:off x="1097280" y="286604"/>
            <a:ext cx="10058400" cy="778580"/>
          </a:xfrm>
        </p:spPr>
        <p:txBody>
          <a:bodyPr/>
          <a:lstStyle/>
          <a:p>
            <a:r>
              <a:rPr kumimoji="1" lang="ja-JP" altLang="en-US" dirty="0"/>
              <a:t>捨てる場所</a:t>
            </a:r>
          </a:p>
        </p:txBody>
      </p:sp>
      <p:sp>
        <p:nvSpPr>
          <p:cNvPr id="3" name="コンテンツ プレースホルダー 2">
            <a:extLst>
              <a:ext uri="{FF2B5EF4-FFF2-40B4-BE49-F238E27FC236}">
                <a16:creationId xmlns:a16="http://schemas.microsoft.com/office/drawing/2014/main" id="{E6E42754-895D-43C1-AB91-500FDC562769}"/>
              </a:ext>
            </a:extLst>
          </p:cNvPr>
          <p:cNvSpPr>
            <a:spLocks noGrp="1"/>
          </p:cNvSpPr>
          <p:nvPr>
            <p:ph idx="1"/>
          </p:nvPr>
        </p:nvSpPr>
        <p:spPr>
          <a:xfrm>
            <a:off x="182936" y="3879900"/>
            <a:ext cx="5552095" cy="2659108"/>
          </a:xfrm>
        </p:spPr>
        <p:txBody>
          <a:bodyPr>
            <a:normAutofit/>
          </a:bodyPr>
          <a:lstStyle/>
          <a:p>
            <a:r>
              <a:rPr lang="ja-JP" altLang="en-US" sz="2000" dirty="0"/>
              <a:t>①陽性者・疑わしい者の居室内にゴミ箱を設置し、</a:t>
            </a:r>
            <a:endParaRPr lang="en-US" altLang="ja-JP" sz="2000" dirty="0"/>
          </a:p>
          <a:p>
            <a:r>
              <a:rPr kumimoji="1" lang="ja-JP" altLang="en-US" sz="2000" dirty="0"/>
              <a:t>　居室を出る前に</a:t>
            </a:r>
            <a:r>
              <a:rPr lang="ja-JP" altLang="en-US" sz="2000" dirty="0"/>
              <a:t>すべて</a:t>
            </a:r>
            <a:r>
              <a:rPr kumimoji="1" lang="ja-JP" altLang="en-US" sz="2000" dirty="0"/>
              <a:t>脱いで捨てる。</a:t>
            </a:r>
            <a:endParaRPr kumimoji="1" lang="en-US" altLang="ja-JP" sz="2000" dirty="0"/>
          </a:p>
          <a:p>
            <a:r>
              <a:rPr lang="ja-JP" altLang="en-US" sz="2000" dirty="0"/>
              <a:t>②濃厚接触者の居室から出た際には、</a:t>
            </a:r>
            <a:endParaRPr lang="en-US" altLang="ja-JP" sz="2000" dirty="0"/>
          </a:p>
          <a:p>
            <a:r>
              <a:rPr kumimoji="1" lang="ja-JP" altLang="en-US" sz="2000" dirty="0"/>
              <a:t>　この場所で使い捨てエプロンだけ脱いで捨てる。</a:t>
            </a:r>
            <a:endParaRPr kumimoji="1" lang="en-US" altLang="ja-JP" sz="2000" dirty="0"/>
          </a:p>
          <a:p>
            <a:r>
              <a:rPr lang="ja-JP" altLang="en-US" sz="2000" dirty="0"/>
              <a:t>③レッドゾーンから出るときもここで脱いで捨てる。</a:t>
            </a:r>
            <a:endParaRPr kumimoji="1" lang="ja-JP" altLang="en-US" sz="2000" dirty="0"/>
          </a:p>
        </p:txBody>
      </p:sp>
      <p:sp>
        <p:nvSpPr>
          <p:cNvPr id="4" name="日付プレースホルダー 3">
            <a:extLst>
              <a:ext uri="{FF2B5EF4-FFF2-40B4-BE49-F238E27FC236}">
                <a16:creationId xmlns:a16="http://schemas.microsoft.com/office/drawing/2014/main" id="{6E4DFB7F-7EBB-43DA-8FFE-BCD5231C4EC0}"/>
              </a:ext>
            </a:extLst>
          </p:cNvPr>
          <p:cNvSpPr>
            <a:spLocks noGrp="1"/>
          </p:cNvSpPr>
          <p:nvPr>
            <p:ph type="dt" sz="half" idx="10"/>
          </p:nvPr>
        </p:nvSpPr>
        <p:spPr/>
        <p:txBody>
          <a:bodyPr/>
          <a:lstStyle/>
          <a:p>
            <a:pPr rtl="0"/>
            <a:fld id="{6BB10D81-EB47-474E-AFE6-F10ABA500AD1}" type="datetime1">
              <a:rPr lang="ja-JP" altLang="en-US" smtClean="0"/>
              <a:t>2021/3/26</a:t>
            </a:fld>
            <a:endParaRPr lang="en-US" dirty="0"/>
          </a:p>
        </p:txBody>
      </p:sp>
      <p:pic>
        <p:nvPicPr>
          <p:cNvPr id="5" name="図 4">
            <a:extLst>
              <a:ext uri="{FF2B5EF4-FFF2-40B4-BE49-F238E27FC236}">
                <a16:creationId xmlns:a16="http://schemas.microsoft.com/office/drawing/2014/main" id="{CD54181C-5E08-4A72-9746-0FBB419B30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7192" y="93515"/>
            <a:ext cx="4030776" cy="5126555"/>
          </a:xfrm>
          <a:prstGeom prst="rect">
            <a:avLst/>
          </a:prstGeom>
          <a:noFill/>
          <a:ln>
            <a:noFill/>
          </a:ln>
        </p:spPr>
      </p:pic>
      <p:sp>
        <p:nvSpPr>
          <p:cNvPr id="6" name="矢印: 右 5">
            <a:extLst>
              <a:ext uri="{FF2B5EF4-FFF2-40B4-BE49-F238E27FC236}">
                <a16:creationId xmlns:a16="http://schemas.microsoft.com/office/drawing/2014/main" id="{0FBD5B80-1818-4D75-BD9B-33E83ED6A375}"/>
              </a:ext>
            </a:extLst>
          </p:cNvPr>
          <p:cNvSpPr/>
          <p:nvPr/>
        </p:nvSpPr>
        <p:spPr>
          <a:xfrm rot="20064652">
            <a:off x="4906139" y="4956007"/>
            <a:ext cx="4140247" cy="300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0683DA3F-F411-493C-B540-F650FF98141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9725" y="158751"/>
            <a:ext cx="1985010" cy="3528060"/>
          </a:xfrm>
          <a:prstGeom prst="rect">
            <a:avLst/>
          </a:prstGeom>
          <a:noFill/>
          <a:ln>
            <a:noFill/>
          </a:ln>
        </p:spPr>
      </p:pic>
      <p:sp>
        <p:nvSpPr>
          <p:cNvPr id="8" name="矢印: 右 7">
            <a:extLst>
              <a:ext uri="{FF2B5EF4-FFF2-40B4-BE49-F238E27FC236}">
                <a16:creationId xmlns:a16="http://schemas.microsoft.com/office/drawing/2014/main" id="{792E2889-1489-4D5E-AF39-2AF30D6FDA3D}"/>
              </a:ext>
            </a:extLst>
          </p:cNvPr>
          <p:cNvSpPr/>
          <p:nvPr/>
        </p:nvSpPr>
        <p:spPr>
          <a:xfrm rot="17638399">
            <a:off x="4160406" y="3948147"/>
            <a:ext cx="3421596" cy="300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BD080FA3-5339-405F-AFF6-A799389721D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123" y="1065184"/>
            <a:ext cx="3974550" cy="2659107"/>
          </a:xfrm>
          <a:prstGeom prst="rect">
            <a:avLst/>
          </a:prstGeom>
          <a:noFill/>
          <a:ln>
            <a:noFill/>
          </a:ln>
        </p:spPr>
      </p:pic>
      <p:sp>
        <p:nvSpPr>
          <p:cNvPr id="10" name="矢印: 右 9">
            <a:extLst>
              <a:ext uri="{FF2B5EF4-FFF2-40B4-BE49-F238E27FC236}">
                <a16:creationId xmlns:a16="http://schemas.microsoft.com/office/drawing/2014/main" id="{8E2C86C2-9D11-43D5-B06C-472907B31818}"/>
              </a:ext>
            </a:extLst>
          </p:cNvPr>
          <p:cNvSpPr/>
          <p:nvPr/>
        </p:nvSpPr>
        <p:spPr>
          <a:xfrm rot="16200000">
            <a:off x="2831485" y="3320663"/>
            <a:ext cx="817543" cy="300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34544671-0CC6-402B-BEB2-146340A7CAC8}"/>
              </a:ext>
            </a:extLst>
          </p:cNvPr>
          <p:cNvSpPr/>
          <p:nvPr/>
        </p:nvSpPr>
        <p:spPr>
          <a:xfrm>
            <a:off x="6214369" y="5592932"/>
            <a:ext cx="5794695" cy="817544"/>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FF0000"/>
                </a:solidFill>
              </a:rPr>
              <a:t>レッドゾーン内で</a:t>
            </a:r>
            <a:endParaRPr kumimoji="1" lang="en-US" altLang="ja-JP" dirty="0">
              <a:solidFill>
                <a:srgbClr val="FF0000"/>
              </a:solidFill>
            </a:endParaRPr>
          </a:p>
          <a:p>
            <a:pPr algn="ctr"/>
            <a:r>
              <a:rPr kumimoji="1" lang="ja-JP" altLang="en-US" dirty="0">
                <a:solidFill>
                  <a:srgbClr val="FF0000"/>
                </a:solidFill>
              </a:rPr>
              <a:t>レッドゾーンとグリーンゾーンの境界線に設置</a:t>
            </a:r>
          </a:p>
        </p:txBody>
      </p:sp>
      <p:sp>
        <p:nvSpPr>
          <p:cNvPr id="12" name="矢印: 右 11">
            <a:extLst>
              <a:ext uri="{FF2B5EF4-FFF2-40B4-BE49-F238E27FC236}">
                <a16:creationId xmlns:a16="http://schemas.microsoft.com/office/drawing/2014/main" id="{199A08EF-BF31-4636-BA90-C8EAE5B78AC8}"/>
              </a:ext>
            </a:extLst>
          </p:cNvPr>
          <p:cNvSpPr/>
          <p:nvPr/>
        </p:nvSpPr>
        <p:spPr>
          <a:xfrm rot="16200000">
            <a:off x="9517366" y="5039128"/>
            <a:ext cx="1123782" cy="243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70625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75CCE0-1543-425E-A5DE-BB1714803A68}"/>
              </a:ext>
            </a:extLst>
          </p:cNvPr>
          <p:cNvSpPr>
            <a:spLocks noGrp="1"/>
          </p:cNvSpPr>
          <p:nvPr>
            <p:ph type="title"/>
          </p:nvPr>
        </p:nvSpPr>
        <p:spPr>
          <a:xfrm>
            <a:off x="1097280" y="286604"/>
            <a:ext cx="10058400" cy="867494"/>
          </a:xfrm>
        </p:spPr>
        <p:txBody>
          <a:bodyPr/>
          <a:lstStyle/>
          <a:p>
            <a:r>
              <a:rPr kumimoji="1" lang="ja-JP" altLang="en-US" dirty="0"/>
              <a:t>個人防護具の着脱方法</a:t>
            </a:r>
          </a:p>
        </p:txBody>
      </p:sp>
      <p:sp>
        <p:nvSpPr>
          <p:cNvPr id="3" name="コンテンツ プレースホルダー 2">
            <a:extLst>
              <a:ext uri="{FF2B5EF4-FFF2-40B4-BE49-F238E27FC236}">
                <a16:creationId xmlns:a16="http://schemas.microsoft.com/office/drawing/2014/main" id="{0C6EE334-85D0-4458-8364-9AE25A1F87BD}"/>
              </a:ext>
            </a:extLst>
          </p:cNvPr>
          <p:cNvSpPr>
            <a:spLocks noGrp="1"/>
          </p:cNvSpPr>
          <p:nvPr>
            <p:ph idx="1"/>
          </p:nvPr>
        </p:nvSpPr>
        <p:spPr>
          <a:xfrm>
            <a:off x="466965" y="5497252"/>
            <a:ext cx="10058400" cy="1132148"/>
          </a:xfrm>
        </p:spPr>
        <p:txBody>
          <a:bodyPr/>
          <a:lstStyle/>
          <a:p>
            <a:r>
              <a:rPr lang="ja-JP" altLang="en-US" sz="1800" u="sng"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hlinkClick r:id="rId2"/>
              </a:rPr>
              <a:t>着方　　</a:t>
            </a:r>
            <a:r>
              <a:rPr lang="en-US" altLang="ja-JP" sz="1800" u="sng"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hlinkClick r:id="rId2"/>
              </a:rPr>
              <a:t>https://www.youtube.com/watch?v=eHQ5LYrcRos</a:t>
            </a:r>
            <a:r>
              <a:rPr lang="ja-JP" altLang="en-US" sz="1800" u="sng"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rPr>
              <a:t>　約</a:t>
            </a:r>
            <a:r>
              <a:rPr lang="en-US" altLang="ja-JP" sz="1800" u="sng"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rPr>
              <a:t>6</a:t>
            </a:r>
            <a:r>
              <a:rPr lang="ja-JP" altLang="en-US" sz="1800" u="sng"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rPr>
              <a:t>分</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en-US" sz="1800" u="sng"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hlinkClick r:id="rId3"/>
              </a:rPr>
              <a:t>脱ぎ方　</a:t>
            </a:r>
            <a:r>
              <a:rPr lang="en-US" altLang="ja-JP" sz="1800" u="sng"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hlinkClick r:id="rId3"/>
              </a:rPr>
              <a:t>https://www.youtube.com/watch?v=xucyS80MmUc</a:t>
            </a:r>
            <a:r>
              <a:rPr lang="ja-JP" altLang="en-US" sz="1800" u="sng"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rPr>
              <a:t>　　約</a:t>
            </a:r>
            <a:r>
              <a:rPr lang="en-US" altLang="ja-JP" sz="1800" u="sng"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rPr>
              <a:t>8</a:t>
            </a:r>
            <a:r>
              <a:rPr lang="ja-JP" altLang="en-US" sz="1800" u="sng"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rPr>
              <a:t>分</a:t>
            </a:r>
            <a:endParaRPr lang="en-US" altLang="ja-JP" sz="1800" u="sng"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日付プレースホルダー 3">
            <a:extLst>
              <a:ext uri="{FF2B5EF4-FFF2-40B4-BE49-F238E27FC236}">
                <a16:creationId xmlns:a16="http://schemas.microsoft.com/office/drawing/2014/main" id="{426BDAB3-9998-4699-9A25-38B5B72F46B3}"/>
              </a:ext>
            </a:extLst>
          </p:cNvPr>
          <p:cNvSpPr>
            <a:spLocks noGrp="1"/>
          </p:cNvSpPr>
          <p:nvPr>
            <p:ph type="dt" sz="half" idx="10"/>
          </p:nvPr>
        </p:nvSpPr>
        <p:spPr/>
        <p:txBody>
          <a:bodyPr/>
          <a:lstStyle/>
          <a:p>
            <a:pPr rtl="0"/>
            <a:fld id="{6BB10D81-EB47-474E-AFE6-F10ABA500AD1}" type="datetime1">
              <a:rPr lang="ja-JP" altLang="en-US" smtClean="0"/>
              <a:t>2021/3/26</a:t>
            </a:fld>
            <a:endParaRPr lang="en-US" dirty="0"/>
          </a:p>
        </p:txBody>
      </p:sp>
      <p:pic>
        <p:nvPicPr>
          <p:cNvPr id="5" name="図 4">
            <a:extLst>
              <a:ext uri="{FF2B5EF4-FFF2-40B4-BE49-F238E27FC236}">
                <a16:creationId xmlns:a16="http://schemas.microsoft.com/office/drawing/2014/main" id="{90B3D889-45D0-4DDE-81A5-EC5A56A15FC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61965" y="1282823"/>
            <a:ext cx="9051672" cy="3875103"/>
          </a:xfrm>
          <a:prstGeom prst="rect">
            <a:avLst/>
          </a:prstGeom>
          <a:noFill/>
          <a:ln>
            <a:noFill/>
          </a:ln>
        </p:spPr>
      </p:pic>
    </p:spTree>
    <p:extLst>
      <p:ext uri="{BB962C8B-B14F-4D97-AF65-F5344CB8AC3E}">
        <p14:creationId xmlns:p14="http://schemas.microsoft.com/office/powerpoint/2010/main" val="215652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30BFFA-883F-4B07-965B-956602C7B42D}"/>
              </a:ext>
            </a:extLst>
          </p:cNvPr>
          <p:cNvSpPr>
            <a:spLocks noGrp="1"/>
          </p:cNvSpPr>
          <p:nvPr>
            <p:ph type="title"/>
          </p:nvPr>
        </p:nvSpPr>
        <p:spPr>
          <a:xfrm>
            <a:off x="1097280" y="286604"/>
            <a:ext cx="3208390" cy="799920"/>
          </a:xfrm>
        </p:spPr>
        <p:txBody>
          <a:bodyPr/>
          <a:lstStyle/>
          <a:p>
            <a:r>
              <a:rPr kumimoji="1" lang="ja-JP" altLang="en-US" dirty="0"/>
              <a:t>食事</a:t>
            </a:r>
          </a:p>
        </p:txBody>
      </p:sp>
      <p:sp>
        <p:nvSpPr>
          <p:cNvPr id="3" name="コンテンツ プレースホルダー 2">
            <a:extLst>
              <a:ext uri="{FF2B5EF4-FFF2-40B4-BE49-F238E27FC236}">
                <a16:creationId xmlns:a16="http://schemas.microsoft.com/office/drawing/2014/main" id="{68C8FC0C-8278-4A3A-A69D-19956A3454B0}"/>
              </a:ext>
            </a:extLst>
          </p:cNvPr>
          <p:cNvSpPr>
            <a:spLocks noGrp="1"/>
          </p:cNvSpPr>
          <p:nvPr>
            <p:ph idx="1"/>
          </p:nvPr>
        </p:nvSpPr>
        <p:spPr>
          <a:xfrm>
            <a:off x="659507" y="1455021"/>
            <a:ext cx="11236571" cy="4843673"/>
          </a:xfrm>
          <a:solidFill>
            <a:schemeClr val="bg1"/>
          </a:solidFill>
        </p:spPr>
        <p:txBody>
          <a:bodyPr>
            <a:noAutofit/>
          </a:bodyPr>
          <a:lstStyle/>
          <a:p>
            <a:pPr marL="342900" lvl="0" indent="-342900" algn="l">
              <a:buFont typeface="+mj-ea"/>
              <a:buAutoNum type="circleNumDbPlain"/>
            </a:pPr>
            <a:r>
              <a:rPr lang="ja-JP" altLang="ja-JP" sz="24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昼食はお弁当・朝夕は調理する。</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l">
              <a:buFont typeface="+mj-ea"/>
              <a:buAutoNum type="circleNumDbPlain"/>
            </a:pPr>
            <a:r>
              <a:rPr lang="ja-JP" altLang="ja-JP" sz="24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食器は全て（飲食・飲水共に）使い捨て食器。</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l">
              <a:buFont typeface="+mj-ea"/>
              <a:buAutoNum type="circleNumDbPlain"/>
            </a:pPr>
            <a:r>
              <a:rPr lang="ja-JP" altLang="ja-JP" sz="24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配膳するときは前だけのエプロン使用（</a:t>
            </a:r>
            <a:r>
              <a:rPr lang="en-US" altLang="ja-JP" sz="24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90</a:t>
            </a:r>
            <a:r>
              <a:rPr lang="ja-JP" altLang="ja-JP" sz="24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ℓ・</a:t>
            </a:r>
            <a:r>
              <a:rPr lang="en-US" altLang="ja-JP" sz="24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70</a:t>
            </a:r>
            <a:r>
              <a:rPr lang="ja-JP" altLang="ja-JP" sz="24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ℓゴミ袋にて作成</a:t>
            </a:r>
            <a:r>
              <a:rPr lang="ja-JP" altLang="en-US" sz="24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）作り方⇒</a:t>
            </a:r>
            <a:endParaRPr lang="en-US" altLang="ja-JP" sz="24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endParaRPr>
          </a:p>
          <a:p>
            <a:pPr marL="0" lvl="0" indent="0" algn="l">
              <a:buNone/>
            </a:pPr>
            <a:r>
              <a:rPr lang="ja-JP" altLang="en-US" sz="2400" dirty="0"/>
              <a:t>　</a:t>
            </a:r>
            <a:r>
              <a:rPr lang="en-US" altLang="ja-JP" sz="1800" u="sng" dirty="0">
                <a:solidFill>
                  <a:srgbClr val="0563C1"/>
                </a:solidFill>
                <a:effectLst/>
                <a:latin typeface="Arial" panose="020B0604020202020204" pitchFamily="34" charset="0"/>
                <a:ea typeface="ＭＳ Ｐゴシック" panose="020B0600070205080204" pitchFamily="50" charset="-128"/>
                <a:hlinkClick r:id="rId4"/>
              </a:rPr>
              <a:t>https://m.youtube.com/watch?v=vy1RQKf3To0</a:t>
            </a:r>
            <a:r>
              <a:rPr lang="ja-JP" altLang="en-US" sz="2400" dirty="0"/>
              <a:t>約</a:t>
            </a:r>
            <a:r>
              <a:rPr lang="en-US" altLang="ja-JP" sz="2400" dirty="0"/>
              <a:t>5</a:t>
            </a:r>
            <a:r>
              <a:rPr lang="ja-JP" altLang="en-US" sz="2400" dirty="0"/>
              <a:t>分</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l">
              <a:buFont typeface="+mj-ea"/>
              <a:buAutoNum type="circleNumDbPlain"/>
            </a:pPr>
            <a:r>
              <a:rPr lang="ja-JP" altLang="ja-JP" sz="24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配膳には一人ずつお盆を使用。回収後は必ずお盆の消毒をする。</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l">
              <a:buFont typeface="+mj-ea"/>
              <a:buAutoNum type="circleNumDbPlain"/>
            </a:pPr>
            <a:r>
              <a:rPr lang="ja-JP" altLang="ja-JP" sz="24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食事介助時スタッフは立ったままとする。</a:t>
            </a:r>
            <a:r>
              <a:rPr lang="ja-JP" altLang="ja-JP" sz="2400" kern="100" dirty="0">
                <a:solidFill>
                  <a:srgbClr val="2E74B5"/>
                </a:solidFill>
                <a:effectLst/>
                <a:latin typeface="游明朝" panose="02020400000000000000" pitchFamily="18" charset="-128"/>
                <a:ea typeface="HGMaruGothicMPRO" panose="020F0400000000000000" pitchFamily="50" charset="-128"/>
                <a:cs typeface="Times New Roman" panose="02020603050405020304" pitchFamily="18" charset="0"/>
              </a:rPr>
              <a:t>（高低差をつけることで感染予防）</a:t>
            </a:r>
            <a:endParaRPr lang="en-US" altLang="ja-JP" sz="2400" kern="100" dirty="0">
              <a:solidFill>
                <a:srgbClr val="2E74B5"/>
              </a:solidFill>
              <a:effectLst/>
              <a:latin typeface="游明朝" panose="02020400000000000000" pitchFamily="18" charset="-128"/>
              <a:ea typeface="HGMaruGothicMPRO" panose="020F0400000000000000" pitchFamily="50" charset="-128"/>
              <a:cs typeface="Times New Roman" panose="02020603050405020304" pitchFamily="18" charset="0"/>
            </a:endParaRPr>
          </a:p>
          <a:p>
            <a:pPr marL="342900" lvl="0" indent="-342900" algn="l">
              <a:buFont typeface="+mj-ea"/>
              <a:buAutoNum type="circleNumDbPlain"/>
            </a:pPr>
            <a:r>
              <a:rPr lang="ja-JP" altLang="en-US" sz="2400" kern="100" dirty="0">
                <a:solidFill>
                  <a:schemeClr val="tx1"/>
                </a:solidFill>
                <a:latin typeface="游明朝" panose="02020400000000000000" pitchFamily="18" charset="-128"/>
                <a:ea typeface="HGMaruGothicMPRO" panose="020F0400000000000000" pitchFamily="50" charset="-128"/>
                <a:cs typeface="Times New Roman" panose="02020603050405020304" pitchFamily="18" charset="0"/>
              </a:rPr>
              <a:t>各居室の入り口から声掛けし、水分摂取の促しを行う。</a:t>
            </a:r>
            <a:endParaRPr lang="en-US" altLang="ja-JP" sz="2400" kern="100" dirty="0">
              <a:solidFill>
                <a:schemeClr val="tx1"/>
              </a:solidFill>
              <a:effectLst/>
              <a:latin typeface="游明朝" panose="02020400000000000000" pitchFamily="18" charset="-128"/>
              <a:ea typeface="HGMaruGothicMPRO" panose="020F0400000000000000" pitchFamily="50" charset="-128"/>
              <a:cs typeface="Times New Roman" panose="02020603050405020304" pitchFamily="18" charset="0"/>
            </a:endParaRPr>
          </a:p>
          <a:p>
            <a:r>
              <a:rPr kumimoji="1" lang="ja-JP" altLang="en-US" sz="2400" dirty="0"/>
              <a:t>　　　</a:t>
            </a:r>
            <a:r>
              <a:rPr lang="en-US" altLang="ja-JP" sz="1800" u="sng" dirty="0">
                <a:solidFill>
                  <a:srgbClr val="0563C1"/>
                </a:solidFill>
                <a:effectLst/>
                <a:latin typeface="Arial" panose="020B0604020202020204" pitchFamily="34" charset="0"/>
                <a:ea typeface="ＭＳ Ｐゴシック" panose="020B0600070205080204" pitchFamily="50" charset="-128"/>
                <a:hlinkClick r:id="rId5"/>
              </a:rPr>
              <a:t>https://www.youtube.com/watch?v=eNrL4UDmgGY</a:t>
            </a:r>
            <a:r>
              <a:rPr lang="ja-JP" altLang="en-US" sz="2400" dirty="0"/>
              <a:t>　約</a:t>
            </a:r>
            <a:r>
              <a:rPr lang="en-US" altLang="ja-JP" sz="2400" dirty="0"/>
              <a:t>1</a:t>
            </a:r>
            <a:r>
              <a:rPr lang="ja-JP" altLang="en-US" sz="2400" dirty="0"/>
              <a:t>分</a:t>
            </a:r>
            <a:r>
              <a:rPr kumimoji="1" lang="ja-JP" altLang="en-US" sz="2400" dirty="0"/>
              <a:t>　　　　　　　　　　　</a:t>
            </a:r>
          </a:p>
        </p:txBody>
      </p:sp>
      <p:sp>
        <p:nvSpPr>
          <p:cNvPr id="4" name="日付プレースホルダー 3">
            <a:extLst>
              <a:ext uri="{FF2B5EF4-FFF2-40B4-BE49-F238E27FC236}">
                <a16:creationId xmlns:a16="http://schemas.microsoft.com/office/drawing/2014/main" id="{E1900806-5A4F-424D-92AF-2E8C886CA96E}"/>
              </a:ext>
            </a:extLst>
          </p:cNvPr>
          <p:cNvSpPr>
            <a:spLocks noGrp="1"/>
          </p:cNvSpPr>
          <p:nvPr>
            <p:ph type="dt" sz="half" idx="10"/>
          </p:nvPr>
        </p:nvSpPr>
        <p:spPr/>
        <p:txBody>
          <a:bodyPr/>
          <a:lstStyle/>
          <a:p>
            <a:pPr rtl="0"/>
            <a:fld id="{6BB10D81-EB47-474E-AFE6-F10ABA500AD1}" type="datetime1">
              <a:rPr lang="ja-JP" altLang="en-US" smtClean="0"/>
              <a:t>2021/3/26</a:t>
            </a:fld>
            <a:endParaRPr lang="en-US" dirty="0"/>
          </a:p>
        </p:txBody>
      </p:sp>
      <p:pic>
        <p:nvPicPr>
          <p:cNvPr id="5" name="8435_-1430239059">
            <a:hlinkClick r:id="" action="ppaction://media"/>
            <a:extLst>
              <a:ext uri="{FF2B5EF4-FFF2-40B4-BE49-F238E27FC236}">
                <a16:creationId xmlns:a16="http://schemas.microsoft.com/office/drawing/2014/main" id="{B0396504-CFF3-41D6-85FA-831A55019D84}"/>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9170633" y="4907697"/>
            <a:ext cx="2823098" cy="1587993"/>
          </a:xfrm>
          <a:prstGeom prst="rect">
            <a:avLst/>
          </a:prstGeom>
        </p:spPr>
      </p:pic>
      <p:sp>
        <p:nvSpPr>
          <p:cNvPr id="6" name="矢印: 上向き折線 5">
            <a:extLst>
              <a:ext uri="{FF2B5EF4-FFF2-40B4-BE49-F238E27FC236}">
                <a16:creationId xmlns:a16="http://schemas.microsoft.com/office/drawing/2014/main" id="{D66DF7C1-53F5-4D01-B8B2-6C4763A8709C}"/>
              </a:ext>
            </a:extLst>
          </p:cNvPr>
          <p:cNvSpPr/>
          <p:nvPr/>
        </p:nvSpPr>
        <p:spPr>
          <a:xfrm rot="5400000">
            <a:off x="8654301" y="4664632"/>
            <a:ext cx="646524" cy="83017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E12D0809-C994-4A4B-BCB5-99BE7EA4F722}"/>
              </a:ext>
            </a:extLst>
          </p:cNvPr>
          <p:cNvCxnSpPr>
            <a:cxnSpLocks/>
            <a:endCxn id="7" idx="2"/>
          </p:cNvCxnSpPr>
          <p:nvPr/>
        </p:nvCxnSpPr>
        <p:spPr>
          <a:xfrm>
            <a:off x="10535426" y="464797"/>
            <a:ext cx="1" cy="1450756"/>
          </a:xfrm>
          <a:prstGeom prst="line">
            <a:avLst/>
          </a:prstGeom>
        </p:spPr>
        <p:style>
          <a:lnRef idx="1">
            <a:schemeClr val="accent1"/>
          </a:lnRef>
          <a:fillRef idx="0">
            <a:schemeClr val="accent1"/>
          </a:fillRef>
          <a:effectRef idx="0">
            <a:schemeClr val="accent1"/>
          </a:effectRef>
          <a:fontRef idx="minor">
            <a:schemeClr val="tx1"/>
          </a:fontRef>
        </p:style>
      </p:cxnSp>
      <p:sp>
        <p:nvSpPr>
          <p:cNvPr id="12" name="吹き出し: 角を丸めた四角形 11">
            <a:extLst>
              <a:ext uri="{FF2B5EF4-FFF2-40B4-BE49-F238E27FC236}">
                <a16:creationId xmlns:a16="http://schemas.microsoft.com/office/drawing/2014/main" id="{17756E4B-EEED-44A9-B5AA-269079D22679}"/>
              </a:ext>
            </a:extLst>
          </p:cNvPr>
          <p:cNvSpPr/>
          <p:nvPr/>
        </p:nvSpPr>
        <p:spPr>
          <a:xfrm>
            <a:off x="7821227" y="254428"/>
            <a:ext cx="3868297" cy="1817265"/>
          </a:xfrm>
          <a:prstGeom prst="wedgeRoundRectCallout">
            <a:avLst>
              <a:gd name="adj1" fmla="val -30088"/>
              <a:gd name="adj2" fmla="val 81376"/>
              <a:gd name="adj3" fmla="val 16667"/>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縦半分に切って</a:t>
            </a:r>
            <a:endParaRPr kumimoji="1" lang="en-US" altLang="ja-JP" dirty="0">
              <a:solidFill>
                <a:schemeClr val="tx1"/>
              </a:solidFill>
            </a:endParaRPr>
          </a:p>
          <a:p>
            <a:r>
              <a:rPr kumimoji="1" lang="ja-JP" altLang="en-US" dirty="0">
                <a:solidFill>
                  <a:schemeClr val="tx1"/>
                </a:solidFill>
              </a:rPr>
              <a:t>首を入れられる</a:t>
            </a:r>
            <a:endParaRPr kumimoji="1" lang="en-US" altLang="ja-JP" dirty="0">
              <a:solidFill>
                <a:schemeClr val="tx1"/>
              </a:solidFill>
            </a:endParaRPr>
          </a:p>
          <a:p>
            <a:r>
              <a:rPr kumimoji="1" lang="ja-JP" altLang="en-US" dirty="0">
                <a:solidFill>
                  <a:schemeClr val="tx1"/>
                </a:solidFill>
              </a:rPr>
              <a:t>ように角をカットする</a:t>
            </a:r>
            <a:endParaRPr kumimoji="1" lang="en-US" altLang="ja-JP" dirty="0">
              <a:solidFill>
                <a:schemeClr val="tx1"/>
              </a:solidFill>
            </a:endParaRPr>
          </a:p>
          <a:p>
            <a:r>
              <a:rPr kumimoji="1" lang="ja-JP" altLang="en-US" dirty="0">
                <a:solidFill>
                  <a:schemeClr val="tx1"/>
                </a:solidFill>
              </a:rPr>
              <a:t>　　　　　　開口部</a:t>
            </a:r>
            <a:endParaRPr kumimoji="1" lang="en-US" altLang="ja-JP" dirty="0">
              <a:solidFill>
                <a:schemeClr val="tx1"/>
              </a:solidFill>
            </a:endParaRPr>
          </a:p>
        </p:txBody>
      </p:sp>
      <p:sp>
        <p:nvSpPr>
          <p:cNvPr id="7" name="正方形/長方形 6">
            <a:extLst>
              <a:ext uri="{FF2B5EF4-FFF2-40B4-BE49-F238E27FC236}">
                <a16:creationId xmlns:a16="http://schemas.microsoft.com/office/drawing/2014/main" id="{3B1EE77E-0DB9-4D05-BA80-62E062C28B27}"/>
              </a:ext>
            </a:extLst>
          </p:cNvPr>
          <p:cNvSpPr/>
          <p:nvPr/>
        </p:nvSpPr>
        <p:spPr>
          <a:xfrm>
            <a:off x="9976133" y="464797"/>
            <a:ext cx="1118587" cy="14507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a:extLst>
              <a:ext uri="{FF2B5EF4-FFF2-40B4-BE49-F238E27FC236}">
                <a16:creationId xmlns:a16="http://schemas.microsoft.com/office/drawing/2014/main" id="{083D44E5-587A-4F94-B273-0A11E3392A07}"/>
              </a:ext>
            </a:extLst>
          </p:cNvPr>
          <p:cNvCxnSpPr>
            <a:cxnSpLocks/>
            <a:endCxn id="7" idx="2"/>
          </p:cNvCxnSpPr>
          <p:nvPr/>
        </p:nvCxnSpPr>
        <p:spPr>
          <a:xfrm>
            <a:off x="10535426" y="464797"/>
            <a:ext cx="1" cy="1450756"/>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18" name="円弧 17">
            <a:extLst>
              <a:ext uri="{FF2B5EF4-FFF2-40B4-BE49-F238E27FC236}">
                <a16:creationId xmlns:a16="http://schemas.microsoft.com/office/drawing/2014/main" id="{18FAE6E3-E60B-4844-9823-2A8A37A736B8}"/>
              </a:ext>
            </a:extLst>
          </p:cNvPr>
          <p:cNvSpPr/>
          <p:nvPr/>
        </p:nvSpPr>
        <p:spPr>
          <a:xfrm rot="5189667">
            <a:off x="9728094" y="244887"/>
            <a:ext cx="452671" cy="469035"/>
          </a:xfrm>
          <a:prstGeom prst="arc">
            <a:avLst/>
          </a:prstGeom>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円弧 19">
            <a:extLst>
              <a:ext uri="{FF2B5EF4-FFF2-40B4-BE49-F238E27FC236}">
                <a16:creationId xmlns:a16="http://schemas.microsoft.com/office/drawing/2014/main" id="{48914AD3-9C9F-43C5-AFC9-036210CB9B8B}"/>
              </a:ext>
            </a:extLst>
          </p:cNvPr>
          <p:cNvSpPr/>
          <p:nvPr/>
        </p:nvSpPr>
        <p:spPr>
          <a:xfrm rot="10330830">
            <a:off x="10833078" y="206439"/>
            <a:ext cx="452671" cy="469035"/>
          </a:xfrm>
          <a:prstGeom prst="arc">
            <a:avLst/>
          </a:prstGeom>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0" name="直線矢印コネクタ 9">
            <a:extLst>
              <a:ext uri="{FF2B5EF4-FFF2-40B4-BE49-F238E27FC236}">
                <a16:creationId xmlns:a16="http://schemas.microsoft.com/office/drawing/2014/main" id="{E82E8C15-39EC-4A39-81F7-E96D904D58A4}"/>
              </a:ext>
            </a:extLst>
          </p:cNvPr>
          <p:cNvCxnSpPr>
            <a:cxnSpLocks/>
          </p:cNvCxnSpPr>
          <p:nvPr/>
        </p:nvCxnSpPr>
        <p:spPr>
          <a:xfrm>
            <a:off x="9640622" y="1584613"/>
            <a:ext cx="626956" cy="3043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176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3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C45054-1F7D-45B2-9EB9-529836B08F86}"/>
              </a:ext>
            </a:extLst>
          </p:cNvPr>
          <p:cNvSpPr>
            <a:spLocks noGrp="1"/>
          </p:cNvSpPr>
          <p:nvPr>
            <p:ph type="title"/>
          </p:nvPr>
        </p:nvSpPr>
        <p:spPr>
          <a:xfrm>
            <a:off x="1097280" y="286604"/>
            <a:ext cx="10058400" cy="823106"/>
          </a:xfrm>
        </p:spPr>
        <p:txBody>
          <a:bodyPr/>
          <a:lstStyle/>
          <a:p>
            <a:r>
              <a:rPr kumimoji="1" lang="ja-JP" altLang="en-US" dirty="0"/>
              <a:t>排泄</a:t>
            </a:r>
          </a:p>
        </p:txBody>
      </p:sp>
      <p:sp>
        <p:nvSpPr>
          <p:cNvPr id="3" name="コンテンツ プレースホルダー 2">
            <a:extLst>
              <a:ext uri="{FF2B5EF4-FFF2-40B4-BE49-F238E27FC236}">
                <a16:creationId xmlns:a16="http://schemas.microsoft.com/office/drawing/2014/main" id="{629AD7EA-088E-4E86-9CF4-E27B936EDF3A}"/>
              </a:ext>
            </a:extLst>
          </p:cNvPr>
          <p:cNvSpPr>
            <a:spLocks noGrp="1"/>
          </p:cNvSpPr>
          <p:nvPr>
            <p:ph idx="1"/>
          </p:nvPr>
        </p:nvSpPr>
        <p:spPr>
          <a:xfrm>
            <a:off x="576160" y="1368811"/>
            <a:ext cx="11100639" cy="4925457"/>
          </a:xfrm>
          <a:solidFill>
            <a:schemeClr val="bg1"/>
          </a:solidFill>
        </p:spPr>
        <p:txBody>
          <a:bodyPr>
            <a:noAutofit/>
          </a:bodyPr>
          <a:lstStyle/>
          <a:p>
            <a:pPr marL="342900" lvl="0" indent="-342900" algn="l">
              <a:buFont typeface="+mj-ea"/>
              <a:buAutoNum type="circleNumDbPlain"/>
            </a:pPr>
            <a:r>
              <a:rPr lang="ja-JP" altLang="ja-JP" sz="20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排泄介助で居室に入るときは</a:t>
            </a:r>
            <a:r>
              <a:rPr lang="ja-JP" altLang="en-US" sz="20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、予防衣・ポンチョの上から使い捨てエプロンする。</a:t>
            </a: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l">
              <a:buFont typeface="+mj-ea"/>
              <a:buAutoNum type="circleNumDbPlain"/>
            </a:pPr>
            <a:r>
              <a:rPr lang="ja-JP" altLang="ja-JP" sz="20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寝たきりおむつ使用者以外、ポータブルトイレ使用。</a:t>
            </a: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l">
              <a:buFont typeface="+mj-ea"/>
              <a:buAutoNum type="circleNumDbPlain"/>
            </a:pPr>
            <a:r>
              <a:rPr lang="ja-JP" altLang="ja-JP" sz="20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ポータブルトイレ内にやや厚手のごみ袋（４５ℓ）入れ、その内側に薄めのゴミ袋（４５ℓ）入れる。その中にペットシーツを入れておく。排尿２～３回分ごとに内側のごみ袋を捨てる。</a:t>
            </a: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l">
              <a:buFont typeface="+mj-ea"/>
              <a:buAutoNum type="circleNumDbPlain"/>
            </a:pPr>
            <a:r>
              <a:rPr lang="ja-JP" altLang="ja-JP" sz="20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トイレットペーパー・ティッシュペーパーを各部屋に一個ずつ設置する。</a:t>
            </a: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l">
              <a:buFont typeface="+mj-ea"/>
              <a:buAutoNum type="circleNumDbPlain"/>
            </a:pPr>
            <a:r>
              <a:rPr lang="ja-JP" altLang="ja-JP" sz="20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オムツ交換時は</a:t>
            </a:r>
            <a:r>
              <a:rPr lang="ja-JP" altLang="en-US" sz="2000" kern="100" dirty="0">
                <a:solidFill>
                  <a:srgbClr val="000000"/>
                </a:solidFill>
                <a:latin typeface="游明朝" panose="02020400000000000000" pitchFamily="18" charset="-128"/>
                <a:ea typeface="HGMaruGothicMPRO" panose="020F0400000000000000" pitchFamily="50" charset="-128"/>
                <a:cs typeface="Times New Roman" panose="02020603050405020304" pitchFamily="18" charset="0"/>
              </a:rPr>
              <a:t>、グリーン</a:t>
            </a:r>
            <a:r>
              <a:rPr lang="ja-JP" altLang="ja-JP" sz="20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ゾーンに置いてあるオムツ（個々に必要なだけ）と清拭用シートをビニール袋に入れて</a:t>
            </a:r>
            <a:r>
              <a:rPr lang="ja-JP" altLang="en-US" sz="20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各居室へ</a:t>
            </a:r>
            <a:r>
              <a:rPr lang="ja-JP" altLang="ja-JP" sz="20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持っていく。その袋に入れて回収</a:t>
            </a:r>
            <a:r>
              <a:rPr lang="ja-JP" altLang="en-US" sz="20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してくる</a:t>
            </a:r>
            <a:r>
              <a:rPr lang="ja-JP" altLang="ja-JP" sz="20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a:t>
            </a:r>
            <a:endParaRPr lang="en-US" altLang="ja-JP" sz="20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endParaRPr>
          </a:p>
          <a:p>
            <a:pPr marL="342900" lvl="0" indent="-342900" algn="l">
              <a:buFont typeface="+mj-ea"/>
              <a:buAutoNum type="circleNumDbPlain"/>
            </a:pPr>
            <a:r>
              <a:rPr lang="ja-JP" altLang="en-US" sz="2000"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入居者は</a:t>
            </a:r>
            <a:r>
              <a:rPr lang="ja-JP" altLang="ja-JP" sz="2000" dirty="0">
                <a:solidFill>
                  <a:srgbClr val="000000"/>
                </a:solidFill>
                <a:effectLst/>
                <a:ea typeface="HGMaruGothicMPRO" panose="020F0400000000000000" pitchFamily="50" charset="-128"/>
                <a:cs typeface="Times New Roman" panose="02020603050405020304" pitchFamily="18" charset="0"/>
              </a:rPr>
              <a:t>基本ユニット内のトイレは使用しない。</a:t>
            </a:r>
            <a:r>
              <a:rPr lang="ja-JP" altLang="ja-JP" sz="2000" dirty="0">
                <a:solidFill>
                  <a:srgbClr val="2E74B5"/>
                </a:solidFill>
                <a:effectLst/>
                <a:ea typeface="HGMaruGothicMPRO" panose="020F0400000000000000" pitchFamily="50" charset="-128"/>
                <a:cs typeface="Times New Roman" panose="02020603050405020304" pitchFamily="18" charset="0"/>
              </a:rPr>
              <a:t>（排泄物からも感染するので）</a:t>
            </a:r>
            <a:r>
              <a:rPr lang="ja-JP" altLang="ja-JP" sz="2000" dirty="0">
                <a:solidFill>
                  <a:srgbClr val="000000"/>
                </a:solidFill>
                <a:effectLst/>
                <a:ea typeface="HGMaruGothicMPRO" panose="020F0400000000000000" pitchFamily="50" charset="-128"/>
                <a:cs typeface="Times New Roman" panose="02020603050405020304" pitchFamily="18" charset="0"/>
              </a:rPr>
              <a:t>しかし居室から出てきて使用してしまう場合もあるので、その際はすぐにトイレ内を消毒すること。</a:t>
            </a:r>
            <a:endParaRPr lang="en-US" altLang="ja-JP" sz="2000" dirty="0">
              <a:solidFill>
                <a:srgbClr val="000000"/>
              </a:solidFill>
              <a:effectLst/>
              <a:ea typeface="HGMaruGothicMPRO" panose="020F0400000000000000" pitchFamily="50" charset="-128"/>
              <a:cs typeface="Times New Roman" panose="02020603050405020304" pitchFamily="18" charset="0"/>
            </a:endParaRPr>
          </a:p>
          <a:p>
            <a:pPr marL="0" lvl="0" indent="0" algn="l">
              <a:buNone/>
            </a:pPr>
            <a:r>
              <a:rPr lang="ja-JP" altLang="en-US" sz="2000" kern="100" dirty="0">
                <a:solidFill>
                  <a:srgbClr val="000000"/>
                </a:solidFill>
                <a:effectLst/>
                <a:latin typeface="HGMaruGothicMPRO" panose="020F0400000000000000" pitchFamily="50" charset="-128"/>
                <a:ea typeface="HGMaruGothicMPRO" panose="020F0400000000000000" pitchFamily="50" charset="-128"/>
                <a:cs typeface="Times New Roman" panose="02020603050405020304" pitchFamily="18" charset="0"/>
              </a:rPr>
              <a:t>　　＊どうしても居室内のポータブルトイレではできないという方がいらっしゃった。</a:t>
            </a: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日付プレースホルダー 3">
            <a:extLst>
              <a:ext uri="{FF2B5EF4-FFF2-40B4-BE49-F238E27FC236}">
                <a16:creationId xmlns:a16="http://schemas.microsoft.com/office/drawing/2014/main" id="{49DA33E7-7177-4C7C-9176-6CE937906B2B}"/>
              </a:ext>
            </a:extLst>
          </p:cNvPr>
          <p:cNvSpPr>
            <a:spLocks noGrp="1"/>
          </p:cNvSpPr>
          <p:nvPr>
            <p:ph type="dt" sz="half" idx="10"/>
          </p:nvPr>
        </p:nvSpPr>
        <p:spPr/>
        <p:txBody>
          <a:bodyPr/>
          <a:lstStyle/>
          <a:p>
            <a:pPr rtl="0"/>
            <a:fld id="{6BB10D81-EB47-474E-AFE6-F10ABA500AD1}" type="datetime1">
              <a:rPr lang="ja-JP" altLang="en-US" smtClean="0"/>
              <a:t>2021/3/26</a:t>
            </a:fld>
            <a:endParaRPr lang="en-US" dirty="0"/>
          </a:p>
        </p:txBody>
      </p:sp>
    </p:spTree>
    <p:extLst>
      <p:ext uri="{BB962C8B-B14F-4D97-AF65-F5344CB8AC3E}">
        <p14:creationId xmlns:p14="http://schemas.microsoft.com/office/powerpoint/2010/main" val="3182855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72DEFC-8A0A-490C-9434-93FE036BCB8E}"/>
              </a:ext>
            </a:extLst>
          </p:cNvPr>
          <p:cNvSpPr>
            <a:spLocks noGrp="1"/>
          </p:cNvSpPr>
          <p:nvPr>
            <p:ph type="title"/>
          </p:nvPr>
        </p:nvSpPr>
        <p:spPr/>
        <p:txBody>
          <a:bodyPr/>
          <a:lstStyle/>
          <a:p>
            <a:r>
              <a:rPr kumimoji="1" lang="ja-JP" altLang="en-US" dirty="0"/>
              <a:t>清拭</a:t>
            </a:r>
          </a:p>
        </p:txBody>
      </p:sp>
      <p:sp>
        <p:nvSpPr>
          <p:cNvPr id="3" name="コンテンツ プレースホルダー 2">
            <a:extLst>
              <a:ext uri="{FF2B5EF4-FFF2-40B4-BE49-F238E27FC236}">
                <a16:creationId xmlns:a16="http://schemas.microsoft.com/office/drawing/2014/main" id="{4762DA4C-6772-4EFF-A2BB-4100EEC4388D}"/>
              </a:ext>
            </a:extLst>
          </p:cNvPr>
          <p:cNvSpPr>
            <a:spLocks noGrp="1"/>
          </p:cNvSpPr>
          <p:nvPr>
            <p:ph idx="1"/>
          </p:nvPr>
        </p:nvSpPr>
        <p:spPr>
          <a:xfrm>
            <a:off x="630315" y="2108201"/>
            <a:ext cx="10525365" cy="3760891"/>
          </a:xfrm>
        </p:spPr>
        <p:txBody>
          <a:bodyPr>
            <a:normAutofit/>
          </a:bodyPr>
          <a:lstStyle/>
          <a:p>
            <a:pPr marL="342900" lvl="0" indent="-342900" algn="l">
              <a:buFont typeface="+mj-ea"/>
              <a:buAutoNum type="circleNumDbPlain"/>
            </a:pPr>
            <a:r>
              <a:rPr lang="ja-JP" altLang="ja-JP" sz="28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入浴できないので週に２～３回清拭にて対応。</a:t>
            </a:r>
            <a:r>
              <a:rPr lang="ja-JP" altLang="ja-JP" sz="2800" kern="100" dirty="0">
                <a:solidFill>
                  <a:srgbClr val="2E74B5"/>
                </a:solidFill>
                <a:effectLst/>
                <a:latin typeface="游明朝" panose="02020400000000000000" pitchFamily="18" charset="-128"/>
                <a:ea typeface="HGMaruGothicMPRO" panose="020F0400000000000000" pitchFamily="50" charset="-128"/>
                <a:cs typeface="Times New Roman" panose="02020603050405020304" pitchFamily="18" charset="0"/>
              </a:rPr>
              <a:t>（入浴すると浴室の掃除が感染対策を講じて行う必要がありかえって危険）</a:t>
            </a:r>
            <a:endPar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l">
              <a:buFont typeface="+mj-ea"/>
              <a:buAutoNum type="circleNumDbPlain"/>
            </a:pPr>
            <a:r>
              <a:rPr lang="ja-JP" altLang="ja-JP" sz="28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清拭用タオルはフェイスタオルなど使用するが一度使用したらすぐに捨てる。使い捨てシート使用も可。</a:t>
            </a:r>
            <a:endParaRPr lang="en-US" altLang="ja-JP" sz="28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endParaRPr>
          </a:p>
          <a:p>
            <a:pPr marL="342900" lvl="0" indent="-342900" algn="l">
              <a:buFont typeface="+mj-ea"/>
              <a:buAutoNum type="circleNumDbPlain"/>
            </a:pPr>
            <a:r>
              <a:rPr lang="ja-JP" altLang="en-US" sz="2800" kern="100" dirty="0">
                <a:solidFill>
                  <a:srgbClr val="000000"/>
                </a:solidFill>
                <a:latin typeface="游明朝" panose="02020400000000000000" pitchFamily="18" charset="-128"/>
                <a:ea typeface="HGMaruGothicMPRO" panose="020F0400000000000000" pitchFamily="50" charset="-128"/>
                <a:cs typeface="Times New Roman" panose="02020603050405020304" pitchFamily="18" charset="0"/>
              </a:rPr>
              <a:t>浴室などで</a:t>
            </a:r>
            <a:r>
              <a:rPr lang="ja-JP" altLang="ja-JP" sz="2800" dirty="0">
                <a:solidFill>
                  <a:srgbClr val="000000"/>
                </a:solidFill>
                <a:effectLst/>
                <a:ea typeface="HGMaruGothicMPRO" panose="020F0400000000000000" pitchFamily="50" charset="-128"/>
                <a:cs typeface="Times New Roman" panose="02020603050405020304" pitchFamily="18" charset="0"/>
              </a:rPr>
              <a:t>お湯を出してそこでタオルを温めて持って行ってよい。</a:t>
            </a:r>
            <a:endPar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日付プレースホルダー 3">
            <a:extLst>
              <a:ext uri="{FF2B5EF4-FFF2-40B4-BE49-F238E27FC236}">
                <a16:creationId xmlns:a16="http://schemas.microsoft.com/office/drawing/2014/main" id="{D145BAFC-8CED-403F-A713-EC9DC21B79E1}"/>
              </a:ext>
            </a:extLst>
          </p:cNvPr>
          <p:cNvSpPr>
            <a:spLocks noGrp="1"/>
          </p:cNvSpPr>
          <p:nvPr>
            <p:ph type="dt" sz="half" idx="10"/>
          </p:nvPr>
        </p:nvSpPr>
        <p:spPr/>
        <p:txBody>
          <a:bodyPr/>
          <a:lstStyle/>
          <a:p>
            <a:pPr rtl="0"/>
            <a:fld id="{6BB10D81-EB47-474E-AFE6-F10ABA500AD1}" type="datetime1">
              <a:rPr lang="ja-JP" altLang="en-US" smtClean="0"/>
              <a:t>2021/3/26</a:t>
            </a:fld>
            <a:endParaRPr lang="en-US" dirty="0"/>
          </a:p>
        </p:txBody>
      </p:sp>
    </p:spTree>
    <p:extLst>
      <p:ext uri="{BB962C8B-B14F-4D97-AF65-F5344CB8AC3E}">
        <p14:creationId xmlns:p14="http://schemas.microsoft.com/office/powerpoint/2010/main" val="3896949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DFD773-CED9-43C4-BFD1-823210D49371}"/>
              </a:ext>
            </a:extLst>
          </p:cNvPr>
          <p:cNvSpPr>
            <a:spLocks noGrp="1"/>
          </p:cNvSpPr>
          <p:nvPr>
            <p:ph type="title"/>
          </p:nvPr>
        </p:nvSpPr>
        <p:spPr/>
        <p:txBody>
          <a:bodyPr/>
          <a:lstStyle/>
          <a:p>
            <a:r>
              <a:rPr kumimoji="1" lang="ja-JP" altLang="en-US" dirty="0"/>
              <a:t>衣服の交換・洗濯</a:t>
            </a:r>
          </a:p>
        </p:txBody>
      </p:sp>
      <p:sp>
        <p:nvSpPr>
          <p:cNvPr id="3" name="コンテンツ プレースホルダー 2">
            <a:extLst>
              <a:ext uri="{FF2B5EF4-FFF2-40B4-BE49-F238E27FC236}">
                <a16:creationId xmlns:a16="http://schemas.microsoft.com/office/drawing/2014/main" id="{246AAC3D-1226-433D-9420-EE0A8AD7AEC8}"/>
              </a:ext>
            </a:extLst>
          </p:cNvPr>
          <p:cNvSpPr>
            <a:spLocks noGrp="1"/>
          </p:cNvSpPr>
          <p:nvPr>
            <p:ph idx="1"/>
          </p:nvPr>
        </p:nvSpPr>
        <p:spPr/>
        <p:txBody>
          <a:bodyPr>
            <a:normAutofit/>
          </a:bodyPr>
          <a:lstStyle/>
          <a:p>
            <a:pPr marL="342900" lvl="0" indent="-342900" algn="l">
              <a:buFont typeface="+mj-ea"/>
              <a:buAutoNum type="circleNumDbPlain"/>
            </a:pPr>
            <a:r>
              <a:rPr lang="ja-JP" altLang="ja-JP" sz="32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陽性者・疑わしい者：</a:t>
            </a:r>
            <a:r>
              <a:rPr lang="en-US" altLang="ja-JP" sz="32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1</a:t>
            </a:r>
            <a:r>
              <a:rPr lang="ja-JP" altLang="ja-JP" sz="32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回ずつビニール袋に入れて居室内におく。</a:t>
            </a:r>
            <a:r>
              <a:rPr lang="en-US" altLang="ja-JP" sz="32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3</a:t>
            </a:r>
            <a:r>
              <a:rPr lang="ja-JP" altLang="ja-JP" sz="32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日経ったら洗濯する。</a:t>
            </a:r>
            <a:endParaRPr lang="ja-JP" altLang="ja-JP" sz="3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l">
              <a:buFont typeface="+mj-ea"/>
              <a:buAutoNum type="circleNumDbPlain"/>
            </a:pPr>
            <a:r>
              <a:rPr lang="ja-JP" altLang="ja-JP" sz="32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濃厚接触者：</a:t>
            </a:r>
            <a:r>
              <a:rPr lang="en-US" altLang="ja-JP" sz="32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80</a:t>
            </a:r>
            <a:r>
              <a:rPr lang="ja-JP" altLang="ja-JP" sz="32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℃のお湯に</a:t>
            </a:r>
            <a:r>
              <a:rPr lang="en-US" altLang="ja-JP" sz="32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10</a:t>
            </a:r>
            <a:r>
              <a:rPr lang="ja-JP" altLang="ja-JP" sz="32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分つけてから洗濯する。</a:t>
            </a:r>
            <a:endParaRPr lang="en-US" altLang="ja-JP" sz="32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endParaRPr>
          </a:p>
          <a:p>
            <a:pPr marL="342900" lvl="0" indent="-342900" algn="l">
              <a:buFont typeface="+mj-ea"/>
              <a:buAutoNum type="circleNumDbPlain"/>
            </a:pPr>
            <a:r>
              <a:rPr lang="ja-JP" altLang="en-US" sz="3200" kern="100" dirty="0">
                <a:solidFill>
                  <a:srgbClr val="000000"/>
                </a:solidFill>
                <a:latin typeface="游明朝" panose="02020400000000000000" pitchFamily="18" charset="-128"/>
                <a:ea typeface="HGMaruGothicMPRO" panose="020F0400000000000000" pitchFamily="50" charset="-128"/>
                <a:cs typeface="Times New Roman" panose="02020603050405020304" pitchFamily="18" charset="0"/>
              </a:rPr>
              <a:t>洗濯物は各自の居室に干す。</a:t>
            </a:r>
            <a:endParaRPr lang="ja-JP" altLang="ja-JP" sz="3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日付プレースホルダー 3">
            <a:extLst>
              <a:ext uri="{FF2B5EF4-FFF2-40B4-BE49-F238E27FC236}">
                <a16:creationId xmlns:a16="http://schemas.microsoft.com/office/drawing/2014/main" id="{21CBD611-9BBE-42D0-9B18-F9DAB8F02E2B}"/>
              </a:ext>
            </a:extLst>
          </p:cNvPr>
          <p:cNvSpPr>
            <a:spLocks noGrp="1"/>
          </p:cNvSpPr>
          <p:nvPr>
            <p:ph type="dt" sz="half" idx="10"/>
          </p:nvPr>
        </p:nvSpPr>
        <p:spPr/>
        <p:txBody>
          <a:bodyPr/>
          <a:lstStyle/>
          <a:p>
            <a:pPr rtl="0"/>
            <a:fld id="{6BB10D81-EB47-474E-AFE6-F10ABA500AD1}" type="datetime1">
              <a:rPr lang="ja-JP" altLang="en-US" smtClean="0"/>
              <a:t>2021/3/26</a:t>
            </a:fld>
            <a:endParaRPr lang="en-US" dirty="0"/>
          </a:p>
        </p:txBody>
      </p:sp>
    </p:spTree>
    <p:extLst>
      <p:ext uri="{BB962C8B-B14F-4D97-AF65-F5344CB8AC3E}">
        <p14:creationId xmlns:p14="http://schemas.microsoft.com/office/powerpoint/2010/main" val="1912819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86BDFC-E343-4E4E-BEE7-D85DFB8E0587}"/>
              </a:ext>
            </a:extLst>
          </p:cNvPr>
          <p:cNvSpPr>
            <a:spLocks noGrp="1"/>
          </p:cNvSpPr>
          <p:nvPr>
            <p:ph type="title"/>
          </p:nvPr>
        </p:nvSpPr>
        <p:spPr/>
        <p:txBody>
          <a:bodyPr/>
          <a:lstStyle/>
          <a:p>
            <a:r>
              <a:rPr kumimoji="1" lang="ja-JP" altLang="en-US" dirty="0"/>
              <a:t>口腔ケア</a:t>
            </a:r>
          </a:p>
        </p:txBody>
      </p:sp>
      <p:sp>
        <p:nvSpPr>
          <p:cNvPr id="3" name="コンテンツ プレースホルダー 2">
            <a:extLst>
              <a:ext uri="{FF2B5EF4-FFF2-40B4-BE49-F238E27FC236}">
                <a16:creationId xmlns:a16="http://schemas.microsoft.com/office/drawing/2014/main" id="{119C73FB-8A1D-4715-95CA-B8635EC4A12E}"/>
              </a:ext>
            </a:extLst>
          </p:cNvPr>
          <p:cNvSpPr>
            <a:spLocks noGrp="1"/>
          </p:cNvSpPr>
          <p:nvPr>
            <p:ph idx="1"/>
          </p:nvPr>
        </p:nvSpPr>
        <p:spPr/>
        <p:txBody>
          <a:bodyPr>
            <a:normAutofit/>
          </a:bodyPr>
          <a:lstStyle/>
          <a:p>
            <a:pPr marL="342900" lvl="0" indent="-342900" algn="l">
              <a:buFont typeface="+mj-ea"/>
              <a:buAutoNum type="circleNumDbPlain"/>
            </a:pPr>
            <a:r>
              <a:rPr lang="ja-JP" altLang="ja-JP" sz="24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使い捨て歯ブラシを使用。一回ずつ捨てる。コスト面を考慮しスポンジも併用する（夜だけ歯ブラシにするなど）</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l">
              <a:buFont typeface="+mj-ea"/>
              <a:buAutoNum type="circleNumDbPlain"/>
            </a:pPr>
            <a:r>
              <a:rPr lang="ja-JP" altLang="ja-JP" sz="24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口をゆすぐ水のコップと吐き出す使い捨て容器（ペットシーツをちぎって入れておく）を使用する。</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sz="2400" dirty="0"/>
          </a:p>
        </p:txBody>
      </p:sp>
      <p:sp>
        <p:nvSpPr>
          <p:cNvPr id="4" name="日付プレースホルダー 3">
            <a:extLst>
              <a:ext uri="{FF2B5EF4-FFF2-40B4-BE49-F238E27FC236}">
                <a16:creationId xmlns:a16="http://schemas.microsoft.com/office/drawing/2014/main" id="{0E76B650-81C2-4B6D-AAFB-89F577C310C6}"/>
              </a:ext>
            </a:extLst>
          </p:cNvPr>
          <p:cNvSpPr>
            <a:spLocks noGrp="1"/>
          </p:cNvSpPr>
          <p:nvPr>
            <p:ph type="dt" sz="half" idx="10"/>
          </p:nvPr>
        </p:nvSpPr>
        <p:spPr/>
        <p:txBody>
          <a:bodyPr/>
          <a:lstStyle/>
          <a:p>
            <a:pPr rtl="0"/>
            <a:fld id="{6BB10D81-EB47-474E-AFE6-F10ABA500AD1}" type="datetime1">
              <a:rPr lang="ja-JP" altLang="en-US" smtClean="0"/>
              <a:t>2021/3/26</a:t>
            </a:fld>
            <a:endParaRPr lang="en-US" dirty="0"/>
          </a:p>
        </p:txBody>
      </p:sp>
    </p:spTree>
    <p:extLst>
      <p:ext uri="{BB962C8B-B14F-4D97-AF65-F5344CB8AC3E}">
        <p14:creationId xmlns:p14="http://schemas.microsoft.com/office/powerpoint/2010/main" val="3975840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FDD321-4CD2-46E3-A9CC-437F4445923D}"/>
              </a:ext>
            </a:extLst>
          </p:cNvPr>
          <p:cNvSpPr>
            <a:spLocks noGrp="1"/>
          </p:cNvSpPr>
          <p:nvPr>
            <p:ph type="title"/>
          </p:nvPr>
        </p:nvSpPr>
        <p:spPr/>
        <p:txBody>
          <a:bodyPr/>
          <a:lstStyle/>
          <a:p>
            <a:r>
              <a:rPr kumimoji="1" lang="ja-JP" altLang="en-US" dirty="0"/>
              <a:t>掃除</a:t>
            </a:r>
          </a:p>
        </p:txBody>
      </p:sp>
      <p:sp>
        <p:nvSpPr>
          <p:cNvPr id="3" name="コンテンツ プレースホルダー 2">
            <a:extLst>
              <a:ext uri="{FF2B5EF4-FFF2-40B4-BE49-F238E27FC236}">
                <a16:creationId xmlns:a16="http://schemas.microsoft.com/office/drawing/2014/main" id="{53B7A593-1D83-4F59-BC56-9A3616B192E9}"/>
              </a:ext>
            </a:extLst>
          </p:cNvPr>
          <p:cNvSpPr>
            <a:spLocks noGrp="1"/>
          </p:cNvSpPr>
          <p:nvPr>
            <p:ph idx="1"/>
          </p:nvPr>
        </p:nvSpPr>
        <p:spPr>
          <a:xfrm>
            <a:off x="310719" y="2006353"/>
            <a:ext cx="11656380" cy="4565044"/>
          </a:xfrm>
        </p:spPr>
        <p:txBody>
          <a:bodyPr>
            <a:noAutofit/>
          </a:bodyPr>
          <a:lstStyle/>
          <a:p>
            <a:pPr marL="342900" lvl="0" indent="-342900" algn="l">
              <a:buFont typeface="+mj-ea"/>
              <a:buAutoNum type="circleNumDbPlain"/>
            </a:pPr>
            <a:r>
              <a:rPr lang="ja-JP" altLang="ja-JP" sz="20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雑巾は使用禁止</a:t>
            </a:r>
            <a:r>
              <a:rPr lang="ja-JP" altLang="ja-JP" sz="2000" kern="100" dirty="0">
                <a:solidFill>
                  <a:srgbClr val="2E74B5"/>
                </a:solidFill>
                <a:effectLst/>
                <a:latin typeface="游明朝" panose="02020400000000000000" pitchFamily="18" charset="-128"/>
                <a:ea typeface="HGMaruGothicMPRO" panose="020F0400000000000000" pitchFamily="50" charset="-128"/>
                <a:cs typeface="Times New Roman" panose="02020603050405020304" pitchFamily="18" charset="0"/>
              </a:rPr>
              <a:t>（ウイルスをばらまく可能性があるため）</a:t>
            </a: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l">
              <a:buFont typeface="+mj-ea"/>
              <a:buAutoNum type="circleNumDbPlain"/>
            </a:pPr>
            <a:r>
              <a:rPr lang="ja-JP" altLang="ja-JP" sz="20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ユニット内の掃除は</a:t>
            </a:r>
            <a:r>
              <a:rPr lang="en-US" altLang="ja-JP" sz="20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1</a:t>
            </a:r>
            <a:r>
              <a:rPr lang="ja-JP" altLang="ja-JP" sz="20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日</a:t>
            </a:r>
            <a:r>
              <a:rPr lang="en-US" altLang="ja-JP" sz="20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1</a:t>
            </a:r>
            <a:r>
              <a:rPr lang="ja-JP" altLang="ja-JP" sz="20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回。</a:t>
            </a: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l">
              <a:buFont typeface="+mj-ea"/>
              <a:buAutoNum type="circleNumDbPlain"/>
            </a:pPr>
            <a:r>
              <a:rPr lang="ja-JP" altLang="ja-JP" sz="20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掃除の順番はグリーン⇒イエロー⇒レッド</a:t>
            </a: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l">
              <a:buFont typeface="+mj-ea"/>
              <a:buAutoNum type="circleNumDbPlain"/>
            </a:pPr>
            <a:r>
              <a:rPr lang="ja-JP" altLang="ja-JP" sz="20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クイックルワイパー使用。シートにアルコールを含ませて掃除。</a:t>
            </a: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l">
              <a:buFont typeface="+mj-ea"/>
              <a:buAutoNum type="circleNumDbPlain"/>
            </a:pPr>
            <a:r>
              <a:rPr lang="ja-JP" altLang="ja-JP" sz="20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手すりの掃除は頻回にできるように各所（廊下手すりなどに貼り付けておく）に設置。最低</a:t>
            </a:r>
            <a:r>
              <a:rPr lang="en-US" altLang="ja-JP" sz="20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1</a:t>
            </a:r>
            <a:r>
              <a:rPr lang="ja-JP" altLang="ja-JP" sz="20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日</a:t>
            </a:r>
            <a:r>
              <a:rPr lang="en-US" altLang="ja-JP" sz="20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2</a:t>
            </a:r>
            <a:r>
              <a:rPr lang="ja-JP" altLang="ja-JP" sz="20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回。</a:t>
            </a: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l">
              <a:buFont typeface="+mj-ea"/>
              <a:buAutoNum type="circleNumDbPlain"/>
            </a:pPr>
            <a:r>
              <a:rPr lang="ja-JP" altLang="ja-JP" sz="20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トイレ内にもアルコールスプレー、シートを設置して、入るごとに手で触れる場所（水を流すレバー・ペーパーホルダー・手すり・ドアノブ・ウオシュレット等）を拭く。</a:t>
            </a:r>
            <a:r>
              <a:rPr lang="ja-JP" altLang="ja-JP" sz="2000" kern="100" dirty="0">
                <a:solidFill>
                  <a:srgbClr val="2E74B5"/>
                </a:solidFill>
                <a:effectLst/>
                <a:latin typeface="游明朝" panose="02020400000000000000" pitchFamily="18" charset="-128"/>
                <a:ea typeface="HGMaruGothicMPRO" panose="020F0400000000000000" pitchFamily="50" charset="-128"/>
                <a:cs typeface="Times New Roman" panose="02020603050405020304" pitchFamily="18" charset="0"/>
              </a:rPr>
              <a:t>（ウイルスが付いた手で触れることで広めてしまう）</a:t>
            </a:r>
            <a:r>
              <a:rPr lang="en-US" altLang="ja-JP" sz="1800" u="sng">
                <a:solidFill>
                  <a:srgbClr val="0563C1"/>
                </a:solidFill>
                <a:effectLst/>
                <a:latin typeface="Arial" panose="020B0604020202020204" pitchFamily="34" charset="0"/>
                <a:ea typeface="ＭＳ Ｐゴシック" panose="020B0600070205080204" pitchFamily="50" charset="-128"/>
                <a:hlinkClick r:id="rId2"/>
              </a:rPr>
              <a:t>https://www.youtube.com/watch?v=FtCVYBwT_4M</a:t>
            </a:r>
            <a:r>
              <a:rPr lang="ja-JP" altLang="en-US" sz="2000"/>
              <a:t>　　</a:t>
            </a:r>
            <a:r>
              <a:rPr lang="ja-JP" altLang="en-US" sz="2000" dirty="0"/>
              <a:t>約</a:t>
            </a:r>
            <a:r>
              <a:rPr lang="en-US" altLang="ja-JP" sz="2000" dirty="0"/>
              <a:t>1</a:t>
            </a:r>
            <a:r>
              <a:rPr lang="ja-JP" altLang="en-US" sz="2000" dirty="0"/>
              <a:t>分</a:t>
            </a: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l">
              <a:buFont typeface="+mj-ea"/>
              <a:buAutoNum type="circleNumDbPlain"/>
            </a:pPr>
            <a:r>
              <a:rPr lang="ja-JP" altLang="ja-JP" sz="20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トイレ入口にグローブを設置（テープで張り付けるなどして）し、すぐに使用できるようにする。</a:t>
            </a: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l">
              <a:buFont typeface="+mj-ea"/>
              <a:buAutoNum type="circleNumDbPlain"/>
            </a:pP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日付プレースホルダー 3">
            <a:extLst>
              <a:ext uri="{FF2B5EF4-FFF2-40B4-BE49-F238E27FC236}">
                <a16:creationId xmlns:a16="http://schemas.microsoft.com/office/drawing/2014/main" id="{785D54B0-3776-44F3-8224-E87B62BACADD}"/>
              </a:ext>
            </a:extLst>
          </p:cNvPr>
          <p:cNvSpPr>
            <a:spLocks noGrp="1"/>
          </p:cNvSpPr>
          <p:nvPr>
            <p:ph type="dt" sz="half" idx="10"/>
          </p:nvPr>
        </p:nvSpPr>
        <p:spPr/>
        <p:txBody>
          <a:bodyPr/>
          <a:lstStyle/>
          <a:p>
            <a:pPr rtl="0"/>
            <a:fld id="{6BB10D81-EB47-474E-AFE6-F10ABA500AD1}" type="datetime1">
              <a:rPr lang="ja-JP" altLang="en-US" smtClean="0"/>
              <a:t>2021/3/26</a:t>
            </a:fld>
            <a:endParaRPr lang="en-US" dirty="0"/>
          </a:p>
        </p:txBody>
      </p:sp>
      <p:pic>
        <p:nvPicPr>
          <p:cNvPr id="6" name="図 5">
            <a:extLst>
              <a:ext uri="{FF2B5EF4-FFF2-40B4-BE49-F238E27FC236}">
                <a16:creationId xmlns:a16="http://schemas.microsoft.com/office/drawing/2014/main" id="{449A5073-E0E8-446B-AC06-043AB2580309}"/>
              </a:ext>
            </a:extLst>
          </p:cNvPr>
          <p:cNvPicPr>
            <a:picLocks noChangeAspect="1"/>
          </p:cNvPicPr>
          <p:nvPr/>
        </p:nvPicPr>
        <p:blipFill rotWithShape="1">
          <a:blip r:embed="rId3">
            <a:extLst>
              <a:ext uri="{28A0092B-C50C-407E-A947-70E740481C1C}">
                <a14:useLocalDpi xmlns:a14="http://schemas.microsoft.com/office/drawing/2010/main" val="0"/>
              </a:ext>
            </a:extLst>
          </a:blip>
          <a:srcRect b="21307"/>
          <a:stretch/>
        </p:blipFill>
        <p:spPr>
          <a:xfrm>
            <a:off x="8894129" y="286603"/>
            <a:ext cx="2584849" cy="3614767"/>
          </a:xfrm>
          <a:prstGeom prst="rect">
            <a:avLst/>
          </a:prstGeom>
        </p:spPr>
      </p:pic>
      <p:cxnSp>
        <p:nvCxnSpPr>
          <p:cNvPr id="8" name="直線矢印コネクタ 7">
            <a:extLst>
              <a:ext uri="{FF2B5EF4-FFF2-40B4-BE49-F238E27FC236}">
                <a16:creationId xmlns:a16="http://schemas.microsoft.com/office/drawing/2014/main" id="{F807A403-BF00-4AF9-9C97-C7D523D471ED}"/>
              </a:ext>
            </a:extLst>
          </p:cNvPr>
          <p:cNvCxnSpPr>
            <a:cxnSpLocks/>
          </p:cNvCxnSpPr>
          <p:nvPr/>
        </p:nvCxnSpPr>
        <p:spPr>
          <a:xfrm flipV="1">
            <a:off x="6924583" y="1589103"/>
            <a:ext cx="2405848" cy="425240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11760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CB1382-15CE-41F2-96A0-3D18F76AE3E8}"/>
              </a:ext>
            </a:extLst>
          </p:cNvPr>
          <p:cNvSpPr>
            <a:spLocks noGrp="1"/>
          </p:cNvSpPr>
          <p:nvPr>
            <p:ph type="title"/>
          </p:nvPr>
        </p:nvSpPr>
        <p:spPr/>
        <p:txBody>
          <a:bodyPr/>
          <a:lstStyle/>
          <a:p>
            <a:r>
              <a:rPr kumimoji="1" lang="ja-JP" altLang="en-US" dirty="0"/>
              <a:t>ゴミ類</a:t>
            </a:r>
          </a:p>
        </p:txBody>
      </p:sp>
      <p:sp>
        <p:nvSpPr>
          <p:cNvPr id="3" name="コンテンツ プレースホルダー 2">
            <a:extLst>
              <a:ext uri="{FF2B5EF4-FFF2-40B4-BE49-F238E27FC236}">
                <a16:creationId xmlns:a16="http://schemas.microsoft.com/office/drawing/2014/main" id="{7ED0D857-D1F3-4C20-8D67-A9D8ABA5AC0F}"/>
              </a:ext>
            </a:extLst>
          </p:cNvPr>
          <p:cNvSpPr>
            <a:spLocks noGrp="1"/>
          </p:cNvSpPr>
          <p:nvPr>
            <p:ph idx="1"/>
          </p:nvPr>
        </p:nvSpPr>
        <p:spPr>
          <a:xfrm>
            <a:off x="547122" y="2012305"/>
            <a:ext cx="5965794" cy="4141679"/>
          </a:xfrm>
        </p:spPr>
        <p:txBody>
          <a:bodyPr>
            <a:normAutofit/>
          </a:bodyPr>
          <a:lstStyle/>
          <a:p>
            <a:pPr marL="342900" lvl="0" indent="-342900" algn="just">
              <a:buFont typeface="+mj-ea"/>
              <a:buAutoNum type="circleNumDbPlain"/>
            </a:pPr>
            <a:r>
              <a:rPr lang="ja-JP" altLang="ja-JP" sz="20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ゴミ箱は全て蓋つきを用意する。</a:t>
            </a: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just">
              <a:buFont typeface="+mj-ea"/>
              <a:buAutoNum type="circleNumDbPlain"/>
            </a:pPr>
            <a:r>
              <a:rPr lang="ja-JP" altLang="ja-JP" sz="20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ごみ捨てのビニール袋は</a:t>
            </a:r>
            <a:r>
              <a:rPr lang="en-US" altLang="ja-JP" sz="20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0.4mm</a:t>
            </a:r>
            <a:r>
              <a:rPr lang="ja-JP" altLang="ja-JP" sz="20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のものを使用（重量があるので厚めのもの）</a:t>
            </a:r>
            <a:endParaRPr lang="en-US" altLang="ja-JP" sz="20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endParaRPr>
          </a:p>
          <a:p>
            <a:pPr marL="342900" lvl="0" indent="-342900" algn="just">
              <a:buFont typeface="+mj-ea"/>
              <a:buAutoNum type="circleNumDbPlain"/>
            </a:pPr>
            <a:r>
              <a:rPr lang="ja-JP" altLang="en-US" sz="2000"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食事残渣の汁物がある場合はザルつきバケツで汁物を切る。</a:t>
            </a:r>
            <a:endParaRPr lang="en-US" altLang="ja-JP" sz="2000" kern="100" dirty="0">
              <a:solidFill>
                <a:srgbClr val="000000"/>
              </a:solidFill>
              <a:effectLst/>
              <a:latin typeface="HGMaruGothicMPRO" panose="020F0400000000000000" pitchFamily="50" charset="-128"/>
              <a:ea typeface="游明朝" panose="02020400000000000000" pitchFamily="18" charset="-128"/>
              <a:cs typeface="Times New Roman" panose="02020603050405020304" pitchFamily="18" charset="0"/>
            </a:endParaRPr>
          </a:p>
          <a:p>
            <a:pPr marL="342900" lvl="0" indent="-342900" algn="just">
              <a:buFont typeface="+mj-ea"/>
              <a:buAutoNum type="circleNumDbPlain"/>
            </a:pPr>
            <a:r>
              <a:rPr lang="en-US" altLang="ja-JP" sz="2000" kern="100" dirty="0">
                <a:solidFill>
                  <a:srgbClr val="000000"/>
                </a:solidFill>
                <a:effectLst/>
                <a:latin typeface="HGMaruGothicMPRO" panose="020F0400000000000000" pitchFamily="50" charset="-128"/>
                <a:ea typeface="游明朝" panose="02020400000000000000" pitchFamily="18" charset="-128"/>
                <a:cs typeface="Times New Roman" panose="02020603050405020304" pitchFamily="18" charset="0"/>
              </a:rPr>
              <a:t>3</a:t>
            </a:r>
            <a:r>
              <a:rPr lang="ja-JP" altLang="ja-JP" sz="20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日経過したものから、収集してくれるので、</a:t>
            </a:r>
            <a:r>
              <a:rPr lang="en-US" altLang="ja-JP" sz="20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3</a:t>
            </a:r>
            <a:r>
              <a:rPr lang="ja-JP" altLang="ja-JP" sz="20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日分の保管場所を決めておく。</a:t>
            </a: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228600" algn="l"/>
            <a:r>
              <a:rPr lang="ja-JP" altLang="ja-JP" sz="20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・物置、リサイクル物置等</a:t>
            </a:r>
            <a:r>
              <a:rPr lang="ja-JP" altLang="ja-JP" sz="2000" kern="100" dirty="0">
                <a:solidFill>
                  <a:srgbClr val="2E74B5"/>
                </a:solidFill>
                <a:effectLst/>
                <a:latin typeface="游明朝" panose="02020400000000000000" pitchFamily="18" charset="-128"/>
                <a:ea typeface="HGMaruGothicMPRO" panose="020F0400000000000000" pitchFamily="50" charset="-128"/>
                <a:cs typeface="Times New Roman" panose="02020603050405020304" pitchFamily="18" charset="0"/>
              </a:rPr>
              <a:t>（ウイルスは</a:t>
            </a:r>
            <a:r>
              <a:rPr lang="en-US" altLang="ja-JP" sz="2000" kern="100" dirty="0">
                <a:solidFill>
                  <a:srgbClr val="2E74B5"/>
                </a:solidFill>
                <a:effectLst/>
                <a:latin typeface="游明朝" panose="02020400000000000000" pitchFamily="18" charset="-128"/>
                <a:ea typeface="HGMaruGothicMPRO" panose="020F0400000000000000" pitchFamily="50" charset="-128"/>
                <a:cs typeface="Times New Roman" panose="02020603050405020304" pitchFamily="18" charset="0"/>
              </a:rPr>
              <a:t>3</a:t>
            </a:r>
            <a:r>
              <a:rPr lang="ja-JP" altLang="ja-JP" sz="2000" kern="100" dirty="0">
                <a:solidFill>
                  <a:srgbClr val="2E74B5"/>
                </a:solidFill>
                <a:effectLst/>
                <a:latin typeface="游明朝" panose="02020400000000000000" pitchFamily="18" charset="-128"/>
                <a:ea typeface="HGMaruGothicMPRO" panose="020F0400000000000000" pitchFamily="50" charset="-128"/>
                <a:cs typeface="Times New Roman" panose="02020603050405020304" pitchFamily="18" charset="0"/>
              </a:rPr>
              <a:t>日経ったら死滅するので</a:t>
            </a:r>
            <a:r>
              <a:rPr lang="en-US" altLang="ja-JP" sz="2000" kern="100" dirty="0">
                <a:solidFill>
                  <a:srgbClr val="2E74B5"/>
                </a:solidFill>
                <a:effectLst/>
                <a:latin typeface="游明朝" panose="02020400000000000000" pitchFamily="18" charset="-128"/>
                <a:ea typeface="HGMaruGothicMPRO" panose="020F0400000000000000" pitchFamily="50" charset="-128"/>
                <a:cs typeface="Times New Roman" panose="02020603050405020304" pitchFamily="18" charset="0"/>
              </a:rPr>
              <a:t>3</a:t>
            </a:r>
            <a:r>
              <a:rPr lang="ja-JP" altLang="ja-JP" sz="2000" kern="100" dirty="0">
                <a:solidFill>
                  <a:srgbClr val="2E74B5"/>
                </a:solidFill>
                <a:effectLst/>
                <a:latin typeface="游明朝" panose="02020400000000000000" pitchFamily="18" charset="-128"/>
                <a:ea typeface="HGMaruGothicMPRO" panose="020F0400000000000000" pitchFamily="50" charset="-128"/>
                <a:cs typeface="Times New Roman" panose="02020603050405020304" pitchFamily="18" charset="0"/>
              </a:rPr>
              <a:t>日目のものを捨てることがでる）</a:t>
            </a: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lvl="0" indent="0" algn="just">
              <a:buNone/>
            </a:pPr>
            <a:endParaRPr lang="en-US" altLang="ja-JP" sz="2000"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endParaRPr>
          </a:p>
        </p:txBody>
      </p:sp>
      <p:sp>
        <p:nvSpPr>
          <p:cNvPr id="4" name="日付プレースホルダー 3">
            <a:extLst>
              <a:ext uri="{FF2B5EF4-FFF2-40B4-BE49-F238E27FC236}">
                <a16:creationId xmlns:a16="http://schemas.microsoft.com/office/drawing/2014/main" id="{0F77D982-C157-4E62-A0F9-F477DC9F5B17}"/>
              </a:ext>
            </a:extLst>
          </p:cNvPr>
          <p:cNvSpPr>
            <a:spLocks noGrp="1"/>
          </p:cNvSpPr>
          <p:nvPr>
            <p:ph type="dt" sz="half" idx="10"/>
          </p:nvPr>
        </p:nvSpPr>
        <p:spPr/>
        <p:txBody>
          <a:bodyPr/>
          <a:lstStyle/>
          <a:p>
            <a:pPr rtl="0"/>
            <a:fld id="{6BB10D81-EB47-474E-AFE6-F10ABA500AD1}" type="datetime1">
              <a:rPr lang="ja-JP" altLang="en-US" smtClean="0"/>
              <a:t>2021/3/26</a:t>
            </a:fld>
            <a:endParaRPr lang="en-US" dirty="0"/>
          </a:p>
        </p:txBody>
      </p:sp>
      <p:pic>
        <p:nvPicPr>
          <p:cNvPr id="5" name="図 4">
            <a:extLst>
              <a:ext uri="{FF2B5EF4-FFF2-40B4-BE49-F238E27FC236}">
                <a16:creationId xmlns:a16="http://schemas.microsoft.com/office/drawing/2014/main" id="{5B0565D7-146C-4E63-95F3-8D71DCE379C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0143" y="46037"/>
            <a:ext cx="3295910" cy="4237575"/>
          </a:xfrm>
          <a:prstGeom prst="rect">
            <a:avLst/>
          </a:prstGeom>
          <a:noFill/>
          <a:ln>
            <a:noFill/>
          </a:ln>
        </p:spPr>
      </p:pic>
      <p:pic>
        <p:nvPicPr>
          <p:cNvPr id="7" name="図 6">
            <a:extLst>
              <a:ext uri="{FF2B5EF4-FFF2-40B4-BE49-F238E27FC236}">
                <a16:creationId xmlns:a16="http://schemas.microsoft.com/office/drawing/2014/main" id="{51CD9AC7-7CFE-4C7B-AD02-07941029E0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9433" y="3662949"/>
            <a:ext cx="2712868" cy="2712868"/>
          </a:xfrm>
          <a:prstGeom prst="rect">
            <a:avLst/>
          </a:prstGeom>
        </p:spPr>
      </p:pic>
      <p:sp>
        <p:nvSpPr>
          <p:cNvPr id="8" name="矢印: 右 7">
            <a:extLst>
              <a:ext uri="{FF2B5EF4-FFF2-40B4-BE49-F238E27FC236}">
                <a16:creationId xmlns:a16="http://schemas.microsoft.com/office/drawing/2014/main" id="{3BA5FD77-ABAD-4DD0-B8CC-F570083635F1}"/>
              </a:ext>
            </a:extLst>
          </p:cNvPr>
          <p:cNvSpPr/>
          <p:nvPr/>
        </p:nvSpPr>
        <p:spPr>
          <a:xfrm rot="20326058">
            <a:off x="4755106" y="1862898"/>
            <a:ext cx="2322053" cy="2840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E3779A90-1514-47EC-97FD-78CEA75EEA82}"/>
              </a:ext>
            </a:extLst>
          </p:cNvPr>
          <p:cNvSpPr/>
          <p:nvPr/>
        </p:nvSpPr>
        <p:spPr>
          <a:xfrm rot="528042">
            <a:off x="6128608" y="4828048"/>
            <a:ext cx="3330264" cy="2840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41863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607744-3132-41AD-8580-B53D40A6021C}"/>
              </a:ext>
            </a:extLst>
          </p:cNvPr>
          <p:cNvSpPr>
            <a:spLocks noGrp="1"/>
          </p:cNvSpPr>
          <p:nvPr>
            <p:ph type="title"/>
          </p:nvPr>
        </p:nvSpPr>
        <p:spPr>
          <a:xfrm>
            <a:off x="972992" y="2703621"/>
            <a:ext cx="10058400" cy="1450757"/>
          </a:xfrm>
        </p:spPr>
        <p:txBody>
          <a:bodyPr>
            <a:normAutofit/>
          </a:bodyPr>
          <a:lstStyle/>
          <a:p>
            <a:r>
              <a:rPr kumimoji="1" lang="ja-JP" altLang="en-US" sz="6600" dirty="0"/>
              <a:t>初動対策</a:t>
            </a:r>
          </a:p>
        </p:txBody>
      </p:sp>
      <p:sp>
        <p:nvSpPr>
          <p:cNvPr id="4" name="日付プレースホルダー 3">
            <a:extLst>
              <a:ext uri="{FF2B5EF4-FFF2-40B4-BE49-F238E27FC236}">
                <a16:creationId xmlns:a16="http://schemas.microsoft.com/office/drawing/2014/main" id="{83D090CF-3B84-47AB-B89B-EC4CB3C27160}"/>
              </a:ext>
            </a:extLst>
          </p:cNvPr>
          <p:cNvSpPr>
            <a:spLocks noGrp="1"/>
          </p:cNvSpPr>
          <p:nvPr>
            <p:ph type="dt" sz="half" idx="10"/>
          </p:nvPr>
        </p:nvSpPr>
        <p:spPr/>
        <p:txBody>
          <a:bodyPr/>
          <a:lstStyle/>
          <a:p>
            <a:pPr rtl="0"/>
            <a:fld id="{6BB10D81-EB47-474E-AFE6-F10ABA500AD1}" type="datetime1">
              <a:rPr lang="ja-JP" altLang="en-US" smtClean="0"/>
              <a:t>2021/3/26</a:t>
            </a:fld>
            <a:endParaRPr lang="en-US" dirty="0"/>
          </a:p>
        </p:txBody>
      </p:sp>
    </p:spTree>
    <p:extLst>
      <p:ext uri="{BB962C8B-B14F-4D97-AF65-F5344CB8AC3E}">
        <p14:creationId xmlns:p14="http://schemas.microsoft.com/office/powerpoint/2010/main" val="3947021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AB5011-0A9C-4E8B-91FA-033FCF61B412}"/>
              </a:ext>
            </a:extLst>
          </p:cNvPr>
          <p:cNvSpPr>
            <a:spLocks noGrp="1"/>
          </p:cNvSpPr>
          <p:nvPr>
            <p:ph type="title"/>
          </p:nvPr>
        </p:nvSpPr>
        <p:spPr/>
        <p:txBody>
          <a:bodyPr/>
          <a:lstStyle/>
          <a:p>
            <a:r>
              <a:rPr kumimoji="1" lang="ja-JP" altLang="en-US" dirty="0"/>
              <a:t>陽性者・疑いのある者の居室</a:t>
            </a:r>
          </a:p>
        </p:txBody>
      </p:sp>
      <p:sp>
        <p:nvSpPr>
          <p:cNvPr id="3" name="コンテンツ プレースホルダー 2">
            <a:extLst>
              <a:ext uri="{FF2B5EF4-FFF2-40B4-BE49-F238E27FC236}">
                <a16:creationId xmlns:a16="http://schemas.microsoft.com/office/drawing/2014/main" id="{A7E4EE79-D76D-4FF9-AC93-7960DE60BCC7}"/>
              </a:ext>
            </a:extLst>
          </p:cNvPr>
          <p:cNvSpPr>
            <a:spLocks noGrp="1"/>
          </p:cNvSpPr>
          <p:nvPr>
            <p:ph idx="1"/>
          </p:nvPr>
        </p:nvSpPr>
        <p:spPr>
          <a:xfrm>
            <a:off x="278167" y="2081567"/>
            <a:ext cx="6448739" cy="4489830"/>
          </a:xfrm>
        </p:spPr>
        <p:txBody>
          <a:bodyPr>
            <a:noAutofit/>
          </a:bodyPr>
          <a:lstStyle/>
          <a:p>
            <a:pPr marL="342900" lvl="0" indent="-342900" algn="just">
              <a:buFont typeface="+mj-ea"/>
              <a:buAutoNum type="circleNumDbPlain"/>
            </a:pPr>
            <a:r>
              <a:rPr lang="ja-JP" altLang="ja-JP" sz="2000" b="1"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ゴミ箱は居室内に設置。</a:t>
            </a:r>
            <a:endParaRPr lang="en-US" altLang="ja-JP" sz="2000" b="1"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endParaRPr>
          </a:p>
          <a:p>
            <a:pPr marL="0" lvl="0" indent="0" algn="just">
              <a:buNone/>
            </a:pPr>
            <a:r>
              <a:rPr lang="ja-JP" altLang="en-US" sz="2000" b="1" kern="100" dirty="0">
                <a:solidFill>
                  <a:srgbClr val="000000"/>
                </a:solidFill>
                <a:latin typeface="游明朝" panose="02020400000000000000" pitchFamily="18" charset="-128"/>
                <a:ea typeface="HGMaruGothicMPRO" panose="020F0400000000000000" pitchFamily="50" charset="-128"/>
                <a:cs typeface="Times New Roman" panose="02020603050405020304" pitchFamily="18" charset="0"/>
              </a:rPr>
              <a:t>　　　　</a:t>
            </a:r>
            <a:r>
              <a:rPr lang="ja-JP" altLang="ja-JP" sz="2000" b="1"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（大きなゴミ箱</a:t>
            </a:r>
            <a:r>
              <a:rPr lang="en-US" altLang="ja-JP" sz="2000" b="1"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1</a:t>
            </a:r>
            <a:r>
              <a:rPr lang="ja-JP" altLang="ja-JP" sz="2000" b="1"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個・食事残渣用</a:t>
            </a:r>
            <a:r>
              <a:rPr lang="en-US" altLang="ja-JP" sz="2000" b="1"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1</a:t>
            </a:r>
            <a:r>
              <a:rPr lang="ja-JP" altLang="ja-JP" sz="2000" b="1"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個）</a:t>
            </a: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just">
              <a:buFont typeface="+mj-ea"/>
              <a:buAutoNum type="circleNumDbPlain"/>
            </a:pPr>
            <a:r>
              <a:rPr lang="ja-JP" altLang="ja-JP" sz="2000" b="1"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居室から出てくる際、ポンチョ・使い捨てエプロン・キャップ・グローブを居室内で脱いでゴミ箱に捨ててくる。手指消毒してから居室から出る。</a:t>
            </a: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just">
              <a:buFont typeface="+mj-ea"/>
              <a:buAutoNum type="circleNumDbPlain"/>
            </a:pPr>
            <a:r>
              <a:rPr lang="ja-JP" altLang="ja-JP" sz="2000" b="1"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出てきたらすぐに手指消毒する。</a:t>
            </a:r>
            <a:endParaRPr lang="en-US" altLang="ja-JP" sz="2000" b="1"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endParaRPr>
          </a:p>
          <a:p>
            <a:pPr marL="342900" lvl="0" indent="-342900" algn="just">
              <a:buFont typeface="+mj-ea"/>
              <a:buAutoNum type="circleNumDbPlain"/>
            </a:pPr>
            <a:r>
              <a:rPr lang="ja-JP" altLang="en-US" sz="2000" b="1" kern="100" dirty="0">
                <a:solidFill>
                  <a:srgbClr val="000000"/>
                </a:solidFill>
                <a:latin typeface="游明朝" panose="02020400000000000000" pitchFamily="18" charset="-128"/>
                <a:ea typeface="HGMaruGothicMPRO" panose="020F0400000000000000" pitchFamily="50" charset="-128"/>
                <a:cs typeface="Times New Roman" panose="02020603050405020304" pitchFamily="18" charset="0"/>
              </a:rPr>
              <a:t>フェイスシールド・ゴーグル類は消毒する。</a:t>
            </a: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just">
              <a:buFont typeface="+mj-ea"/>
              <a:buAutoNum type="circleNumDbPlain"/>
            </a:pPr>
            <a:r>
              <a:rPr lang="ja-JP" altLang="ja-JP" sz="2000" b="1"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居室出た際すぐに</a:t>
            </a:r>
            <a:r>
              <a:rPr lang="ja-JP" altLang="en-US" sz="2000" b="1"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手指消毒・</a:t>
            </a:r>
            <a:r>
              <a:rPr lang="ja-JP" altLang="ja-JP" sz="2000" b="1"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装備できるように、テーブル設置し</a:t>
            </a:r>
            <a:r>
              <a:rPr lang="ja-JP" altLang="en-US" sz="2000" b="1"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アルコール消毒液や</a:t>
            </a:r>
            <a:r>
              <a:rPr lang="ja-JP" altLang="ja-JP" sz="2000" b="1"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個人防護具を置いておく。</a:t>
            </a: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2000" b="1" kern="100" dirty="0">
                <a:solidFill>
                  <a:srgbClr val="000000"/>
                </a:solidFill>
                <a:effectLst/>
                <a:latin typeface="HGMaruGothicMPRO" panose="020F0400000000000000" pitchFamily="50" charset="-128"/>
                <a:ea typeface="游明朝" panose="02020400000000000000" pitchFamily="18" charset="-128"/>
                <a:cs typeface="Times New Roman" panose="02020603050405020304" pitchFamily="18" charset="0"/>
              </a:rPr>
              <a:t> </a:t>
            </a: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sz="2000" dirty="0"/>
          </a:p>
        </p:txBody>
      </p:sp>
      <p:sp>
        <p:nvSpPr>
          <p:cNvPr id="4" name="日付プレースホルダー 3">
            <a:extLst>
              <a:ext uri="{FF2B5EF4-FFF2-40B4-BE49-F238E27FC236}">
                <a16:creationId xmlns:a16="http://schemas.microsoft.com/office/drawing/2014/main" id="{0E9BFBB7-8980-40D8-A894-66308DE373B8}"/>
              </a:ext>
            </a:extLst>
          </p:cNvPr>
          <p:cNvSpPr>
            <a:spLocks noGrp="1"/>
          </p:cNvSpPr>
          <p:nvPr>
            <p:ph type="dt" sz="half" idx="10"/>
          </p:nvPr>
        </p:nvSpPr>
        <p:spPr/>
        <p:txBody>
          <a:bodyPr/>
          <a:lstStyle/>
          <a:p>
            <a:pPr rtl="0"/>
            <a:fld id="{6BB10D81-EB47-474E-AFE6-F10ABA500AD1}" type="datetime1">
              <a:rPr lang="ja-JP" altLang="en-US" smtClean="0"/>
              <a:t>2021/3/26</a:t>
            </a:fld>
            <a:endParaRPr lang="en-US" dirty="0"/>
          </a:p>
        </p:txBody>
      </p:sp>
      <p:pic>
        <p:nvPicPr>
          <p:cNvPr id="6" name="図 5">
            <a:extLst>
              <a:ext uri="{FF2B5EF4-FFF2-40B4-BE49-F238E27FC236}">
                <a16:creationId xmlns:a16="http://schemas.microsoft.com/office/drawing/2014/main" id="{DC10D3CC-EEE7-40EC-8648-442321DED0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1012" y="2230193"/>
            <a:ext cx="4527612" cy="2397614"/>
          </a:xfrm>
          <a:prstGeom prst="rect">
            <a:avLst/>
          </a:prstGeom>
        </p:spPr>
      </p:pic>
      <p:sp>
        <p:nvSpPr>
          <p:cNvPr id="7" name="矢印: 上向き折線 6">
            <a:extLst>
              <a:ext uri="{FF2B5EF4-FFF2-40B4-BE49-F238E27FC236}">
                <a16:creationId xmlns:a16="http://schemas.microsoft.com/office/drawing/2014/main" id="{2DCA2A33-F7FA-45FA-BC0F-DF38C1CA173E}"/>
              </a:ext>
            </a:extLst>
          </p:cNvPr>
          <p:cNvSpPr/>
          <p:nvPr/>
        </p:nvSpPr>
        <p:spPr>
          <a:xfrm>
            <a:off x="6860071" y="4627807"/>
            <a:ext cx="3229607" cy="114617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00582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2F5ACE-0235-4246-9575-3D720A1C1C13}"/>
              </a:ext>
            </a:extLst>
          </p:cNvPr>
          <p:cNvSpPr>
            <a:spLocks noGrp="1"/>
          </p:cNvSpPr>
          <p:nvPr>
            <p:ph type="title"/>
          </p:nvPr>
        </p:nvSpPr>
        <p:spPr>
          <a:xfrm>
            <a:off x="305941" y="206400"/>
            <a:ext cx="7177934" cy="1506687"/>
          </a:xfrm>
        </p:spPr>
        <p:txBody>
          <a:bodyPr>
            <a:normAutofit/>
          </a:bodyPr>
          <a:lstStyle/>
          <a:p>
            <a:r>
              <a:rPr kumimoji="1" lang="ja-JP" altLang="en-US" dirty="0"/>
              <a:t>使い捨て</a:t>
            </a:r>
            <a:br>
              <a:rPr kumimoji="1" lang="en-US" altLang="ja-JP" dirty="0"/>
            </a:br>
            <a:r>
              <a:rPr kumimoji="1" lang="ja-JP" altLang="en-US" dirty="0"/>
              <a:t>個人防護具の作り方</a:t>
            </a:r>
          </a:p>
        </p:txBody>
      </p:sp>
      <p:sp>
        <p:nvSpPr>
          <p:cNvPr id="3" name="コンテンツ プレースホルダー 2">
            <a:extLst>
              <a:ext uri="{FF2B5EF4-FFF2-40B4-BE49-F238E27FC236}">
                <a16:creationId xmlns:a16="http://schemas.microsoft.com/office/drawing/2014/main" id="{868D605B-C7CA-4D5C-97B2-CD1AA5438FD1}"/>
              </a:ext>
            </a:extLst>
          </p:cNvPr>
          <p:cNvSpPr>
            <a:spLocks noGrp="1"/>
          </p:cNvSpPr>
          <p:nvPr>
            <p:ph idx="1"/>
          </p:nvPr>
        </p:nvSpPr>
        <p:spPr>
          <a:xfrm>
            <a:off x="976544" y="2974018"/>
            <a:ext cx="9628720" cy="2924237"/>
          </a:xfrm>
          <a:solidFill>
            <a:schemeClr val="bg1"/>
          </a:solidFill>
        </p:spPr>
        <p:txBody>
          <a:bodyPr>
            <a:normAutofit/>
          </a:bodyPr>
          <a:lstStyle/>
          <a:p>
            <a:r>
              <a:rPr kumimoji="1" lang="ja-JP" altLang="en-US" sz="2800" dirty="0">
                <a:latin typeface="HG丸ｺﾞｼｯｸM-PRO" panose="020F0400000000000000" pitchFamily="50" charset="-128"/>
                <a:ea typeface="HG丸ｺﾞｼｯｸM-PRO" panose="020F0400000000000000" pitchFamily="50" charset="-128"/>
              </a:rPr>
              <a:t>使い捨てエプロン</a:t>
            </a:r>
            <a:endParaRPr kumimoji="1" lang="en-US" altLang="ja-JP" sz="2800" dirty="0">
              <a:latin typeface="HG丸ｺﾞｼｯｸM-PRO" panose="020F0400000000000000" pitchFamily="50" charset="-128"/>
              <a:ea typeface="HG丸ｺﾞｼｯｸM-PRO" panose="020F0400000000000000" pitchFamily="50" charset="-128"/>
            </a:endParaRPr>
          </a:p>
          <a:p>
            <a:r>
              <a:rPr kumimoji="1" lang="en-US" altLang="ja-JP" sz="2000" dirty="0">
                <a:latin typeface="HG丸ｺﾞｼｯｸM-PRO" panose="020F0400000000000000" pitchFamily="50" charset="-128"/>
                <a:ea typeface="HG丸ｺﾞｼｯｸM-PRO" panose="020F0400000000000000" pitchFamily="50" charset="-128"/>
                <a:hlinkClick r:id="rId2"/>
              </a:rPr>
              <a:t>https://youtu.be/_TGWGbGAjDM</a:t>
            </a:r>
            <a:endParaRPr kumimoji="1" lang="en-US" altLang="ja-JP" sz="2000" dirty="0">
              <a:latin typeface="HG丸ｺﾞｼｯｸM-PRO" panose="020F0400000000000000" pitchFamily="50" charset="-128"/>
              <a:ea typeface="HG丸ｺﾞｼｯｸM-PRO" panose="020F0400000000000000" pitchFamily="50" charset="-128"/>
            </a:endParaRPr>
          </a:p>
          <a:p>
            <a:r>
              <a:rPr lang="ja-JP" altLang="en-US" sz="2000" dirty="0">
                <a:latin typeface="HG丸ｺﾞｼｯｸM-PRO" panose="020F0400000000000000" pitchFamily="50" charset="-128"/>
                <a:ea typeface="HG丸ｺﾞｼｯｸM-PRO" panose="020F0400000000000000" pitchFamily="50" charset="-128"/>
              </a:rPr>
              <a:t>約</a:t>
            </a:r>
            <a:r>
              <a:rPr lang="en-US" altLang="ja-JP" sz="2000" dirty="0">
                <a:latin typeface="HG丸ｺﾞｼｯｸM-PRO" panose="020F0400000000000000" pitchFamily="50" charset="-128"/>
                <a:ea typeface="HG丸ｺﾞｼｯｸM-PRO" panose="020F0400000000000000" pitchFamily="50" charset="-128"/>
              </a:rPr>
              <a:t>2</a:t>
            </a:r>
            <a:r>
              <a:rPr lang="ja-JP" altLang="en-US" sz="2000" dirty="0">
                <a:latin typeface="HG丸ｺﾞｼｯｸM-PRO" panose="020F0400000000000000" pitchFamily="50" charset="-128"/>
                <a:ea typeface="HG丸ｺﾞｼｯｸM-PRO" panose="020F0400000000000000" pitchFamily="50" charset="-128"/>
              </a:rPr>
              <a:t>分半</a:t>
            </a:r>
            <a:endParaRPr kumimoji="1" lang="en-US" altLang="ja-JP" sz="2000" dirty="0">
              <a:latin typeface="HG丸ｺﾞｼｯｸM-PRO" panose="020F0400000000000000" pitchFamily="50" charset="-128"/>
              <a:ea typeface="HG丸ｺﾞｼｯｸM-PRO" panose="020F0400000000000000" pitchFamily="50" charset="-128"/>
            </a:endParaRPr>
          </a:p>
          <a:p>
            <a:endParaRPr kumimoji="1" lang="ja-JP" altLang="en-US" sz="2000" dirty="0">
              <a:latin typeface="HG丸ｺﾞｼｯｸM-PRO" panose="020F0400000000000000" pitchFamily="50" charset="-128"/>
              <a:ea typeface="HG丸ｺﾞｼｯｸM-PRO" panose="020F0400000000000000" pitchFamily="50" charset="-128"/>
            </a:endParaRPr>
          </a:p>
        </p:txBody>
      </p:sp>
      <p:sp>
        <p:nvSpPr>
          <p:cNvPr id="4" name="日付プレースホルダー 3">
            <a:extLst>
              <a:ext uri="{FF2B5EF4-FFF2-40B4-BE49-F238E27FC236}">
                <a16:creationId xmlns:a16="http://schemas.microsoft.com/office/drawing/2014/main" id="{DBFB962E-0917-4763-BEC6-024B691F83BA}"/>
              </a:ext>
            </a:extLst>
          </p:cNvPr>
          <p:cNvSpPr>
            <a:spLocks noGrp="1"/>
          </p:cNvSpPr>
          <p:nvPr>
            <p:ph type="dt" sz="half" idx="10"/>
          </p:nvPr>
        </p:nvSpPr>
        <p:spPr/>
        <p:txBody>
          <a:bodyPr/>
          <a:lstStyle/>
          <a:p>
            <a:pPr rtl="0"/>
            <a:fld id="{6BB10D81-EB47-474E-AFE6-F10ABA500AD1}" type="datetime1">
              <a:rPr lang="ja-JP" altLang="en-US" smtClean="0"/>
              <a:t>2021/3/26</a:t>
            </a:fld>
            <a:endParaRPr lang="en-US" dirty="0"/>
          </a:p>
        </p:txBody>
      </p:sp>
      <p:graphicFrame>
        <p:nvGraphicFramePr>
          <p:cNvPr id="5" name="オブジェクト 4">
            <a:extLst>
              <a:ext uri="{FF2B5EF4-FFF2-40B4-BE49-F238E27FC236}">
                <a16:creationId xmlns:a16="http://schemas.microsoft.com/office/drawing/2014/main" id="{AE1FEEF9-6D21-484C-8A2D-73A2322642E2}"/>
              </a:ext>
            </a:extLst>
          </p:cNvPr>
          <p:cNvGraphicFramePr>
            <a:graphicFrameLocks noChangeAspect="1"/>
          </p:cNvGraphicFramePr>
          <p:nvPr>
            <p:extLst>
              <p:ext uri="{D42A27DB-BD31-4B8C-83A1-F6EECF244321}">
                <p14:modId xmlns:p14="http://schemas.microsoft.com/office/powerpoint/2010/main" val="4011371919"/>
              </p:ext>
            </p:extLst>
          </p:nvPr>
        </p:nvGraphicFramePr>
        <p:xfrm>
          <a:off x="5905503" y="46037"/>
          <a:ext cx="4315337" cy="6400802"/>
        </p:xfrm>
        <a:graphic>
          <a:graphicData uri="http://schemas.openxmlformats.org/presentationml/2006/ole">
            <mc:AlternateContent xmlns:mc="http://schemas.openxmlformats.org/markup-compatibility/2006">
              <mc:Choice xmlns:v="urn:schemas-microsoft-com:vml" Requires="v">
                <p:oleObj name="Document" r:id="rId3" imgW="6662713" imgH="9883698" progId="Word.Document.12">
                  <p:embed/>
                </p:oleObj>
              </mc:Choice>
              <mc:Fallback>
                <p:oleObj name="Document" r:id="rId3" imgW="6662713" imgH="9883698" progId="Word.Document.12">
                  <p:embed/>
                  <p:pic>
                    <p:nvPicPr>
                      <p:cNvPr id="0" name=""/>
                      <p:cNvPicPr/>
                      <p:nvPr/>
                    </p:nvPicPr>
                    <p:blipFill>
                      <a:blip r:embed="rId4"/>
                      <a:stretch>
                        <a:fillRect/>
                      </a:stretch>
                    </p:blipFill>
                    <p:spPr>
                      <a:xfrm>
                        <a:off x="5905503" y="46037"/>
                        <a:ext cx="4315337" cy="6400802"/>
                      </a:xfrm>
                      <a:prstGeom prst="rect">
                        <a:avLst/>
                      </a:prstGeom>
                    </p:spPr>
                  </p:pic>
                </p:oleObj>
              </mc:Fallback>
            </mc:AlternateContent>
          </a:graphicData>
        </a:graphic>
      </p:graphicFrame>
    </p:spTree>
    <p:extLst>
      <p:ext uri="{BB962C8B-B14F-4D97-AF65-F5344CB8AC3E}">
        <p14:creationId xmlns:p14="http://schemas.microsoft.com/office/powerpoint/2010/main" val="1007758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2F5ACE-0235-4246-9575-3D720A1C1C13}"/>
              </a:ext>
            </a:extLst>
          </p:cNvPr>
          <p:cNvSpPr>
            <a:spLocks noGrp="1"/>
          </p:cNvSpPr>
          <p:nvPr>
            <p:ph type="title"/>
          </p:nvPr>
        </p:nvSpPr>
        <p:spPr>
          <a:xfrm>
            <a:off x="270431" y="162315"/>
            <a:ext cx="7177934" cy="1506687"/>
          </a:xfrm>
        </p:spPr>
        <p:txBody>
          <a:bodyPr>
            <a:normAutofit/>
          </a:bodyPr>
          <a:lstStyle/>
          <a:p>
            <a:r>
              <a:rPr kumimoji="1" lang="ja-JP" altLang="en-US" dirty="0"/>
              <a:t>使い捨て</a:t>
            </a:r>
            <a:br>
              <a:rPr kumimoji="1" lang="en-US" altLang="ja-JP" dirty="0"/>
            </a:br>
            <a:r>
              <a:rPr kumimoji="1" lang="ja-JP" altLang="en-US" dirty="0"/>
              <a:t>個人防護具の作り方</a:t>
            </a:r>
          </a:p>
        </p:txBody>
      </p:sp>
      <p:sp>
        <p:nvSpPr>
          <p:cNvPr id="3" name="コンテンツ プレースホルダー 2">
            <a:extLst>
              <a:ext uri="{FF2B5EF4-FFF2-40B4-BE49-F238E27FC236}">
                <a16:creationId xmlns:a16="http://schemas.microsoft.com/office/drawing/2014/main" id="{868D605B-C7CA-4D5C-97B2-CD1AA5438FD1}"/>
              </a:ext>
            </a:extLst>
          </p:cNvPr>
          <p:cNvSpPr>
            <a:spLocks noGrp="1"/>
          </p:cNvSpPr>
          <p:nvPr>
            <p:ph idx="1"/>
          </p:nvPr>
        </p:nvSpPr>
        <p:spPr>
          <a:xfrm>
            <a:off x="1136341" y="3142694"/>
            <a:ext cx="9213541" cy="2815175"/>
          </a:xfrm>
          <a:solidFill>
            <a:schemeClr val="bg1"/>
          </a:solidFill>
        </p:spPr>
        <p:txBody>
          <a:bodyPr>
            <a:normAutofit/>
          </a:bodyPr>
          <a:lstStyle/>
          <a:p>
            <a:r>
              <a:rPr lang="ja-JP" altLang="en-US" sz="2800" dirty="0">
                <a:latin typeface="HG丸ｺﾞｼｯｸM-PRO" panose="020F0400000000000000" pitchFamily="50" charset="-128"/>
                <a:ea typeface="HG丸ｺﾞｼｯｸM-PRO" panose="020F0400000000000000" pitchFamily="50" charset="-128"/>
              </a:rPr>
              <a:t>ポンチョタイプ</a:t>
            </a:r>
            <a:endParaRPr lang="en-US" altLang="ja-JP" sz="2800" dirty="0">
              <a:latin typeface="HG丸ｺﾞｼｯｸM-PRO" panose="020F0400000000000000" pitchFamily="50" charset="-128"/>
              <a:ea typeface="HG丸ｺﾞｼｯｸM-PRO" panose="020F0400000000000000" pitchFamily="50" charset="-128"/>
            </a:endParaRPr>
          </a:p>
          <a:p>
            <a:pPr marL="0" indent="0">
              <a:buNone/>
            </a:pPr>
            <a:r>
              <a:rPr lang="en-US" altLang="ja-JP" sz="1800" u="sng" dirty="0">
                <a:solidFill>
                  <a:srgbClr val="0563C1"/>
                </a:solidFill>
                <a:effectLst/>
                <a:latin typeface="Arial" panose="020B0604020202020204" pitchFamily="34" charset="0"/>
                <a:ea typeface="ＭＳ Ｐゴシック" panose="020B0600070205080204" pitchFamily="50" charset="-128"/>
                <a:hlinkClick r:id="rId2"/>
              </a:rPr>
              <a:t>https://www.youtube.com/watch?v=8dvPe60tOng</a:t>
            </a:r>
            <a:endParaRPr lang="en-US" altLang="ja-JP" sz="2400" dirty="0"/>
          </a:p>
          <a:p>
            <a:r>
              <a:rPr lang="ja-JP" altLang="en-US" sz="2400" dirty="0">
                <a:latin typeface="HG丸ｺﾞｼｯｸM-PRO" panose="020F0400000000000000" pitchFamily="50" charset="-128"/>
                <a:ea typeface="HG丸ｺﾞｼｯｸM-PRO" panose="020F0400000000000000" pitchFamily="50" charset="-128"/>
              </a:rPr>
              <a:t>約</a:t>
            </a:r>
            <a:r>
              <a:rPr lang="en-US" altLang="ja-JP" sz="2400" dirty="0">
                <a:latin typeface="HG丸ｺﾞｼｯｸM-PRO" panose="020F0400000000000000" pitchFamily="50" charset="-128"/>
                <a:ea typeface="HG丸ｺﾞｼｯｸM-PRO" panose="020F0400000000000000" pitchFamily="50" charset="-128"/>
              </a:rPr>
              <a:t>2</a:t>
            </a:r>
            <a:r>
              <a:rPr lang="ja-JP" altLang="en-US" sz="2400" dirty="0">
                <a:latin typeface="HG丸ｺﾞｼｯｸM-PRO" panose="020F0400000000000000" pitchFamily="50" charset="-128"/>
                <a:ea typeface="HG丸ｺﾞｼｯｸM-PRO" panose="020F0400000000000000" pitchFamily="50" charset="-128"/>
              </a:rPr>
              <a:t>分半</a:t>
            </a:r>
            <a:endParaRPr lang="en-US" altLang="ja-JP" sz="2800" dirty="0">
              <a:latin typeface="HG丸ｺﾞｼｯｸM-PRO" panose="020F0400000000000000" pitchFamily="50" charset="-128"/>
              <a:ea typeface="HG丸ｺﾞｼｯｸM-PRO" panose="020F0400000000000000" pitchFamily="50" charset="-128"/>
            </a:endParaRPr>
          </a:p>
          <a:p>
            <a:endParaRPr lang="en-US" altLang="ja-JP" dirty="0">
              <a:latin typeface="HG丸ｺﾞｼｯｸM-PRO" panose="020F0400000000000000" pitchFamily="50" charset="-128"/>
              <a:ea typeface="HG丸ｺﾞｼｯｸM-PRO" panose="020F0400000000000000" pitchFamily="50" charset="-128"/>
            </a:endParaRPr>
          </a:p>
          <a:p>
            <a:endParaRPr kumimoji="1" lang="ja-JP" altLang="en-US" dirty="0"/>
          </a:p>
        </p:txBody>
      </p:sp>
      <p:sp>
        <p:nvSpPr>
          <p:cNvPr id="4" name="日付プレースホルダー 3">
            <a:extLst>
              <a:ext uri="{FF2B5EF4-FFF2-40B4-BE49-F238E27FC236}">
                <a16:creationId xmlns:a16="http://schemas.microsoft.com/office/drawing/2014/main" id="{DBFB962E-0917-4763-BEC6-024B691F83BA}"/>
              </a:ext>
            </a:extLst>
          </p:cNvPr>
          <p:cNvSpPr>
            <a:spLocks noGrp="1"/>
          </p:cNvSpPr>
          <p:nvPr>
            <p:ph type="dt" sz="half" idx="10"/>
          </p:nvPr>
        </p:nvSpPr>
        <p:spPr/>
        <p:txBody>
          <a:bodyPr/>
          <a:lstStyle/>
          <a:p>
            <a:pPr rtl="0"/>
            <a:fld id="{6BB10D81-EB47-474E-AFE6-F10ABA500AD1}" type="datetime1">
              <a:rPr lang="ja-JP" altLang="en-US" smtClean="0"/>
              <a:t>2021/3/26</a:t>
            </a:fld>
            <a:endParaRPr lang="en-US" dirty="0"/>
          </a:p>
        </p:txBody>
      </p:sp>
      <p:graphicFrame>
        <p:nvGraphicFramePr>
          <p:cNvPr id="7" name="オブジェクト 6">
            <a:extLst>
              <a:ext uri="{FF2B5EF4-FFF2-40B4-BE49-F238E27FC236}">
                <a16:creationId xmlns:a16="http://schemas.microsoft.com/office/drawing/2014/main" id="{D8DC2316-D5D5-4A5D-BB5C-DD079E9A165E}"/>
              </a:ext>
            </a:extLst>
          </p:cNvPr>
          <p:cNvGraphicFramePr>
            <a:graphicFrameLocks noChangeAspect="1"/>
          </p:cNvGraphicFramePr>
          <p:nvPr>
            <p:extLst>
              <p:ext uri="{D42A27DB-BD31-4B8C-83A1-F6EECF244321}">
                <p14:modId xmlns:p14="http://schemas.microsoft.com/office/powerpoint/2010/main" val="2154027027"/>
              </p:ext>
            </p:extLst>
          </p:nvPr>
        </p:nvGraphicFramePr>
        <p:xfrm>
          <a:off x="6871318" y="162315"/>
          <a:ext cx="5050252" cy="6770036"/>
        </p:xfrm>
        <a:graphic>
          <a:graphicData uri="http://schemas.openxmlformats.org/presentationml/2006/ole">
            <mc:AlternateContent xmlns:mc="http://schemas.openxmlformats.org/markup-compatibility/2006">
              <mc:Choice xmlns:v="urn:schemas-microsoft-com:vml" Requires="v">
                <p:oleObj name="Document" r:id="rId3" imgW="6861934" imgH="9197526" progId="Word.Document.12">
                  <p:embed/>
                </p:oleObj>
              </mc:Choice>
              <mc:Fallback>
                <p:oleObj name="Document" r:id="rId3" imgW="6861934" imgH="9197526" progId="Word.Document.12">
                  <p:embed/>
                  <p:pic>
                    <p:nvPicPr>
                      <p:cNvPr id="0" name=""/>
                      <p:cNvPicPr/>
                      <p:nvPr/>
                    </p:nvPicPr>
                    <p:blipFill>
                      <a:blip r:embed="rId4"/>
                      <a:stretch>
                        <a:fillRect/>
                      </a:stretch>
                    </p:blipFill>
                    <p:spPr>
                      <a:xfrm>
                        <a:off x="6871318" y="162315"/>
                        <a:ext cx="5050252" cy="6770036"/>
                      </a:xfrm>
                      <a:prstGeom prst="rect">
                        <a:avLst/>
                      </a:prstGeom>
                    </p:spPr>
                  </p:pic>
                </p:oleObj>
              </mc:Fallback>
            </mc:AlternateContent>
          </a:graphicData>
        </a:graphic>
      </p:graphicFrame>
    </p:spTree>
    <p:extLst>
      <p:ext uri="{BB962C8B-B14F-4D97-AF65-F5344CB8AC3E}">
        <p14:creationId xmlns:p14="http://schemas.microsoft.com/office/powerpoint/2010/main" val="28767912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03ABD03A-6E78-42A7-A9CA-56B397329140}"/>
              </a:ext>
            </a:extLst>
          </p:cNvPr>
          <p:cNvSpPr>
            <a:spLocks noGrp="1"/>
          </p:cNvSpPr>
          <p:nvPr>
            <p:ph type="dt" sz="half" idx="10"/>
          </p:nvPr>
        </p:nvSpPr>
        <p:spPr/>
        <p:txBody>
          <a:bodyPr/>
          <a:lstStyle/>
          <a:p>
            <a:pPr rtl="0"/>
            <a:fld id="{6BB10D81-EB47-474E-AFE6-F10ABA500AD1}" type="datetime1">
              <a:rPr lang="ja-JP" altLang="en-US" smtClean="0"/>
              <a:t>2021/3/26</a:t>
            </a:fld>
            <a:endParaRPr lang="en-US" dirty="0"/>
          </a:p>
        </p:txBody>
      </p:sp>
      <p:sp>
        <p:nvSpPr>
          <p:cNvPr id="7" name="タイトル 6">
            <a:extLst>
              <a:ext uri="{FF2B5EF4-FFF2-40B4-BE49-F238E27FC236}">
                <a16:creationId xmlns:a16="http://schemas.microsoft.com/office/drawing/2014/main" id="{761E153A-FDFF-4439-A5D3-87F45F5F33E7}"/>
              </a:ext>
            </a:extLst>
          </p:cNvPr>
          <p:cNvSpPr>
            <a:spLocks noGrp="1"/>
          </p:cNvSpPr>
          <p:nvPr>
            <p:ph type="title"/>
          </p:nvPr>
        </p:nvSpPr>
        <p:spPr>
          <a:xfrm>
            <a:off x="280534" y="246938"/>
            <a:ext cx="10058400" cy="855764"/>
          </a:xfrm>
        </p:spPr>
        <p:txBody>
          <a:bodyPr/>
          <a:lstStyle/>
          <a:p>
            <a:r>
              <a:rPr lang="ja-JP" altLang="en-US" dirty="0"/>
              <a:t>用意しておく書類・データ</a:t>
            </a:r>
          </a:p>
        </p:txBody>
      </p:sp>
      <p:graphicFrame>
        <p:nvGraphicFramePr>
          <p:cNvPr id="2" name="オブジェクト 1">
            <a:extLst>
              <a:ext uri="{FF2B5EF4-FFF2-40B4-BE49-F238E27FC236}">
                <a16:creationId xmlns:a16="http://schemas.microsoft.com/office/drawing/2014/main" id="{76E520AD-437C-487B-9410-499155B49E8B}"/>
              </a:ext>
            </a:extLst>
          </p:cNvPr>
          <p:cNvGraphicFramePr>
            <a:graphicFrameLocks noChangeAspect="1"/>
          </p:cNvGraphicFramePr>
          <p:nvPr>
            <p:extLst>
              <p:ext uri="{D42A27DB-BD31-4B8C-83A1-F6EECF244321}">
                <p14:modId xmlns:p14="http://schemas.microsoft.com/office/powerpoint/2010/main" val="2438795494"/>
              </p:ext>
            </p:extLst>
          </p:nvPr>
        </p:nvGraphicFramePr>
        <p:xfrm>
          <a:off x="3472101" y="1237130"/>
          <a:ext cx="7631497" cy="5392270"/>
        </p:xfrm>
        <a:graphic>
          <a:graphicData uri="http://schemas.openxmlformats.org/presentationml/2006/ole">
            <mc:AlternateContent xmlns:mc="http://schemas.openxmlformats.org/markup-compatibility/2006">
              <mc:Choice xmlns:v="urn:schemas-microsoft-com:vml" Requires="v">
                <p:oleObj name="Acrobat Document" r:id="rId2" imgW="6415953" imgH="4533761" progId="AcroExch.Document.DC">
                  <p:embed/>
                </p:oleObj>
              </mc:Choice>
              <mc:Fallback>
                <p:oleObj name="Acrobat Document" r:id="rId2" imgW="6415953" imgH="4533761" progId="AcroExch.Document.DC">
                  <p:embed/>
                  <p:pic>
                    <p:nvPicPr>
                      <p:cNvPr id="0" name=""/>
                      <p:cNvPicPr/>
                      <p:nvPr/>
                    </p:nvPicPr>
                    <p:blipFill>
                      <a:blip r:embed="rId3"/>
                      <a:stretch>
                        <a:fillRect/>
                      </a:stretch>
                    </p:blipFill>
                    <p:spPr>
                      <a:xfrm>
                        <a:off x="3472101" y="1237130"/>
                        <a:ext cx="7631497" cy="5392270"/>
                      </a:xfrm>
                      <a:prstGeom prst="rect">
                        <a:avLst/>
                      </a:prstGeom>
                    </p:spPr>
                  </p:pic>
                </p:oleObj>
              </mc:Fallback>
            </mc:AlternateContent>
          </a:graphicData>
        </a:graphic>
      </p:graphicFrame>
      <p:sp>
        <p:nvSpPr>
          <p:cNvPr id="3" name="コンテンツ プレースホルダー 2">
            <a:extLst>
              <a:ext uri="{FF2B5EF4-FFF2-40B4-BE49-F238E27FC236}">
                <a16:creationId xmlns:a16="http://schemas.microsoft.com/office/drawing/2014/main" id="{A996446A-35D3-482B-B199-5CEE231DF09F}"/>
              </a:ext>
            </a:extLst>
          </p:cNvPr>
          <p:cNvSpPr>
            <a:spLocks noGrp="1"/>
          </p:cNvSpPr>
          <p:nvPr>
            <p:ph idx="1"/>
          </p:nvPr>
        </p:nvSpPr>
        <p:spPr>
          <a:xfrm>
            <a:off x="1088402" y="1419693"/>
            <a:ext cx="2489299" cy="601811"/>
          </a:xfrm>
          <a:solidFill>
            <a:schemeClr val="bg1"/>
          </a:solidFill>
        </p:spPr>
        <p:txBody>
          <a:bodyPr>
            <a:normAutofit/>
          </a:bodyPr>
          <a:lstStyle/>
          <a:p>
            <a:r>
              <a:rPr lang="ja-JP" altLang="en-US" sz="2400" kern="100" dirty="0">
                <a:latin typeface="游明朝" panose="02020400000000000000" pitchFamily="18" charset="-128"/>
                <a:ea typeface="HGMaruGothicMPRO" panose="020F0400000000000000" pitchFamily="50" charset="-128"/>
                <a:cs typeface="Times New Roman" panose="02020603050405020304" pitchFamily="18" charset="0"/>
              </a:rPr>
              <a:t>＊</a:t>
            </a:r>
            <a:r>
              <a:rPr lang="ja-JP" altLang="ja-JP" sz="2400" kern="100" dirty="0">
                <a:effectLst/>
                <a:latin typeface="游明朝" panose="02020400000000000000" pitchFamily="18" charset="-128"/>
                <a:ea typeface="HGMaruGothicMPRO" panose="020F0400000000000000" pitchFamily="50" charset="-128"/>
                <a:cs typeface="Times New Roman" panose="02020603050405020304" pitchFamily="18" charset="0"/>
              </a:rPr>
              <a:t>職員一覧表</a:t>
            </a:r>
            <a:endParaRPr lang="en-US" altLang="ja-JP" sz="2400" kern="100" dirty="0">
              <a:effectLst/>
              <a:latin typeface="游明朝" panose="02020400000000000000" pitchFamily="18" charset="-128"/>
              <a:ea typeface="HGMaruGothicMPRO" panose="020F0400000000000000" pitchFamily="50" charset="-128"/>
              <a:cs typeface="Times New Roman" panose="02020603050405020304" pitchFamily="18" charset="0"/>
            </a:endParaRPr>
          </a:p>
        </p:txBody>
      </p:sp>
    </p:spTree>
    <p:extLst>
      <p:ext uri="{BB962C8B-B14F-4D97-AF65-F5344CB8AC3E}">
        <p14:creationId xmlns:p14="http://schemas.microsoft.com/office/powerpoint/2010/main" val="1472224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F7BA4A-AF81-49A5-89F0-34AE3C4F8BF3}"/>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24EE2AAD-E3A8-4784-9843-B1C77F2AB5A0}"/>
              </a:ext>
            </a:extLst>
          </p:cNvPr>
          <p:cNvSpPr>
            <a:spLocks noGrp="1"/>
          </p:cNvSpPr>
          <p:nvPr>
            <p:ph idx="1"/>
          </p:nvPr>
        </p:nvSpPr>
        <p:spPr>
          <a:xfrm>
            <a:off x="329182" y="286603"/>
            <a:ext cx="3340255" cy="565653"/>
          </a:xfrm>
        </p:spPr>
        <p:txBody>
          <a:bodyPr>
            <a:noAutofit/>
          </a:bodyPr>
          <a:lstStyle/>
          <a:p>
            <a:r>
              <a:rPr lang="ja-JP" altLang="en-US" sz="2400" kern="100" dirty="0">
                <a:latin typeface="游明朝" panose="02020400000000000000" pitchFamily="18" charset="-128"/>
                <a:ea typeface="HGMaruGothicMPRO" panose="020F0400000000000000" pitchFamily="50" charset="-128"/>
                <a:cs typeface="Times New Roman" panose="02020603050405020304" pitchFamily="18" charset="0"/>
              </a:rPr>
              <a:t>＊</a:t>
            </a:r>
            <a:r>
              <a:rPr lang="ja-JP" altLang="ja-JP" sz="2400" kern="100" dirty="0">
                <a:effectLst/>
                <a:latin typeface="游明朝" panose="02020400000000000000" pitchFamily="18" charset="-128"/>
                <a:ea typeface="HGMaruGothicMPRO" panose="020F0400000000000000" pitchFamily="50" charset="-128"/>
                <a:cs typeface="Times New Roman" panose="02020603050405020304" pitchFamily="18" charset="0"/>
              </a:rPr>
              <a:t>濃厚接触者</a:t>
            </a:r>
            <a:r>
              <a:rPr lang="ja-JP" altLang="en-US" sz="2400" kern="100" dirty="0">
                <a:effectLst/>
                <a:latin typeface="游明朝" panose="02020400000000000000" pitchFamily="18" charset="-128"/>
                <a:ea typeface="HGMaruGothicMPRO" panose="020F0400000000000000" pitchFamily="50" charset="-128"/>
                <a:cs typeface="Times New Roman" panose="02020603050405020304" pitchFamily="18" charset="0"/>
              </a:rPr>
              <a:t>リスト</a:t>
            </a:r>
            <a:endParaRPr kumimoji="1" lang="ja-JP" altLang="en-US" sz="2400" dirty="0"/>
          </a:p>
          <a:p>
            <a:endParaRPr kumimoji="1" lang="ja-JP" altLang="en-US" sz="2400" dirty="0"/>
          </a:p>
        </p:txBody>
      </p:sp>
      <p:sp>
        <p:nvSpPr>
          <p:cNvPr id="4" name="日付プレースホルダー 3">
            <a:extLst>
              <a:ext uri="{FF2B5EF4-FFF2-40B4-BE49-F238E27FC236}">
                <a16:creationId xmlns:a16="http://schemas.microsoft.com/office/drawing/2014/main" id="{4D9CBB17-893D-4B5B-A544-A125A4214BBA}"/>
              </a:ext>
            </a:extLst>
          </p:cNvPr>
          <p:cNvSpPr>
            <a:spLocks noGrp="1"/>
          </p:cNvSpPr>
          <p:nvPr>
            <p:ph type="dt" sz="half" idx="10"/>
          </p:nvPr>
        </p:nvSpPr>
        <p:spPr/>
        <p:txBody>
          <a:bodyPr/>
          <a:lstStyle/>
          <a:p>
            <a:pPr rtl="0"/>
            <a:fld id="{6BB10D81-EB47-474E-AFE6-F10ABA500AD1}" type="datetime1">
              <a:rPr lang="ja-JP" altLang="en-US" smtClean="0"/>
              <a:t>2021/3/26</a:t>
            </a:fld>
            <a:endParaRPr lang="en-US" dirty="0"/>
          </a:p>
        </p:txBody>
      </p:sp>
      <p:graphicFrame>
        <p:nvGraphicFramePr>
          <p:cNvPr id="7" name="オブジェクト 6">
            <a:extLst>
              <a:ext uri="{FF2B5EF4-FFF2-40B4-BE49-F238E27FC236}">
                <a16:creationId xmlns:a16="http://schemas.microsoft.com/office/drawing/2014/main" id="{FCAD196B-CD8B-48B5-8794-7F40B1BFFD02}"/>
              </a:ext>
            </a:extLst>
          </p:cNvPr>
          <p:cNvGraphicFramePr>
            <a:graphicFrameLocks noChangeAspect="1"/>
          </p:cNvGraphicFramePr>
          <p:nvPr>
            <p:extLst>
              <p:ext uri="{D42A27DB-BD31-4B8C-83A1-F6EECF244321}">
                <p14:modId xmlns:p14="http://schemas.microsoft.com/office/powerpoint/2010/main" val="4073036826"/>
              </p:ext>
            </p:extLst>
          </p:nvPr>
        </p:nvGraphicFramePr>
        <p:xfrm>
          <a:off x="329182" y="852256"/>
          <a:ext cx="8359805" cy="5906878"/>
        </p:xfrm>
        <a:graphic>
          <a:graphicData uri="http://schemas.openxmlformats.org/presentationml/2006/ole">
            <mc:AlternateContent xmlns:mc="http://schemas.openxmlformats.org/markup-compatibility/2006">
              <mc:Choice xmlns:v="urn:schemas-microsoft-com:vml" Requires="v">
                <p:oleObj name="Acrobat Document" r:id="rId2" imgW="6415953" imgH="4533761" progId="AcroExch.Document.DC">
                  <p:embed/>
                </p:oleObj>
              </mc:Choice>
              <mc:Fallback>
                <p:oleObj name="Acrobat Document" r:id="rId2" imgW="6415953" imgH="4533761" progId="AcroExch.Document.DC">
                  <p:embed/>
                  <p:pic>
                    <p:nvPicPr>
                      <p:cNvPr id="0" name=""/>
                      <p:cNvPicPr/>
                      <p:nvPr/>
                    </p:nvPicPr>
                    <p:blipFill>
                      <a:blip r:embed="rId3"/>
                      <a:stretch>
                        <a:fillRect/>
                      </a:stretch>
                    </p:blipFill>
                    <p:spPr>
                      <a:xfrm>
                        <a:off x="329182" y="852256"/>
                        <a:ext cx="8359805" cy="5906878"/>
                      </a:xfrm>
                      <a:prstGeom prst="rect">
                        <a:avLst/>
                      </a:prstGeom>
                    </p:spPr>
                  </p:pic>
                </p:oleObj>
              </mc:Fallback>
            </mc:AlternateContent>
          </a:graphicData>
        </a:graphic>
      </p:graphicFrame>
      <p:sp>
        <p:nvSpPr>
          <p:cNvPr id="5" name="吹き出し: 角を丸めた四角形 4">
            <a:extLst>
              <a:ext uri="{FF2B5EF4-FFF2-40B4-BE49-F238E27FC236}">
                <a16:creationId xmlns:a16="http://schemas.microsoft.com/office/drawing/2014/main" id="{E8779C98-200C-4A10-8ECA-8070FBF6D2A9}"/>
              </a:ext>
            </a:extLst>
          </p:cNvPr>
          <p:cNvSpPr/>
          <p:nvPr/>
        </p:nvSpPr>
        <p:spPr>
          <a:xfrm>
            <a:off x="9003025" y="1011981"/>
            <a:ext cx="2920753" cy="4332302"/>
          </a:xfrm>
          <a:prstGeom prst="wedgeRoundRectCallout">
            <a:avLst>
              <a:gd name="adj1" fmla="val -112930"/>
              <a:gd name="adj2" fmla="val -48077"/>
              <a:gd name="adj3" fmla="val 16667"/>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HG丸ｺﾞｼｯｸM-PRO" panose="020F0400000000000000" pitchFamily="50" charset="-128"/>
                <a:ea typeface="HG丸ｺﾞｼｯｸM-PRO" panose="020F0400000000000000" pitchFamily="50" charset="-128"/>
              </a:rPr>
              <a:t>職員リスト、利用者リストを保健所に提出しないと誰に検査をするのかが判断できないので、検査をするのが遅れてしまう。</a:t>
            </a:r>
            <a:endParaRPr kumimoji="1" lang="en-US" altLang="ja-JP" dirty="0">
              <a:solidFill>
                <a:schemeClr val="tx1"/>
              </a:solidFill>
              <a:latin typeface="HG丸ｺﾞｼｯｸM-PRO" panose="020F0400000000000000" pitchFamily="50" charset="-128"/>
              <a:ea typeface="HG丸ｺﾞｼｯｸM-PRO" panose="020F0400000000000000" pitchFamily="50" charset="-128"/>
            </a:endParaRPr>
          </a:p>
          <a:p>
            <a:r>
              <a:rPr kumimoji="1" lang="ja-JP" altLang="en-US" dirty="0">
                <a:solidFill>
                  <a:schemeClr val="tx1"/>
                </a:solidFill>
                <a:latin typeface="HG丸ｺﾞｼｯｸM-PRO" panose="020F0400000000000000" pitchFamily="50" charset="-128"/>
                <a:ea typeface="HG丸ｺﾞｼｯｸM-PRO" panose="020F0400000000000000" pitchFamily="50" charset="-128"/>
              </a:rPr>
              <a:t>遅れると、陽性者の発見が遅れ感染対策の遅れにつながる。</a:t>
            </a:r>
            <a:endParaRPr kumimoji="1" lang="en-US" altLang="ja-JP" dirty="0">
              <a:solidFill>
                <a:schemeClr val="tx1"/>
              </a:solidFill>
              <a:latin typeface="HG丸ｺﾞｼｯｸM-PRO" panose="020F0400000000000000" pitchFamily="50" charset="-128"/>
              <a:ea typeface="HG丸ｺﾞｼｯｸM-PRO" panose="020F0400000000000000" pitchFamily="50" charset="-128"/>
            </a:endParaRPr>
          </a:p>
          <a:p>
            <a:r>
              <a:rPr kumimoji="1" lang="ja-JP" altLang="en-US" dirty="0">
                <a:solidFill>
                  <a:schemeClr val="tx1"/>
                </a:solidFill>
                <a:latin typeface="HG丸ｺﾞｼｯｸM-PRO" panose="020F0400000000000000" pitchFamily="50" charset="-128"/>
                <a:ea typeface="HG丸ｺﾞｼｯｸM-PRO" panose="020F0400000000000000" pitchFamily="50" charset="-128"/>
              </a:rPr>
              <a:t>そのため速やかに提出できるように準備しておくのがよい。</a:t>
            </a:r>
          </a:p>
        </p:txBody>
      </p:sp>
    </p:spTree>
    <p:extLst>
      <p:ext uri="{BB962C8B-B14F-4D97-AF65-F5344CB8AC3E}">
        <p14:creationId xmlns:p14="http://schemas.microsoft.com/office/powerpoint/2010/main" val="2238808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00BFB7-3C31-4A48-B7E1-536CDEAAFD95}"/>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4C9F9BE4-77F9-41F1-86A3-BBFF915AD637}"/>
              </a:ext>
            </a:extLst>
          </p:cNvPr>
          <p:cNvSpPr>
            <a:spLocks noGrp="1"/>
          </p:cNvSpPr>
          <p:nvPr>
            <p:ph idx="1"/>
          </p:nvPr>
        </p:nvSpPr>
        <p:spPr>
          <a:xfrm>
            <a:off x="1570880" y="130377"/>
            <a:ext cx="2533687" cy="3760891"/>
          </a:xfrm>
        </p:spPr>
        <p:txBody>
          <a:bodyPr/>
          <a:lstStyle/>
          <a:p>
            <a:r>
              <a:rPr lang="ja-JP" altLang="en-US" sz="2000" kern="100" dirty="0">
                <a:latin typeface="游明朝" panose="02020400000000000000" pitchFamily="18" charset="-128"/>
                <a:ea typeface="HGMaruGothicMPRO" panose="020F0400000000000000" pitchFamily="50" charset="-128"/>
                <a:cs typeface="Times New Roman" panose="02020603050405020304" pitchFamily="18" charset="0"/>
              </a:rPr>
              <a:t>＊感染者健康観察票</a:t>
            </a:r>
            <a:endParaRPr lang="en-US" altLang="ja-JP" sz="2000" kern="100" dirty="0">
              <a:effectLst/>
              <a:latin typeface="游明朝" panose="02020400000000000000" pitchFamily="18" charset="-128"/>
              <a:ea typeface="HGMaruGothicMPRO" panose="020F0400000000000000" pitchFamily="50" charset="-128"/>
              <a:cs typeface="Times New Roman" panose="02020603050405020304" pitchFamily="18" charset="0"/>
            </a:endParaRPr>
          </a:p>
          <a:p>
            <a:endParaRPr kumimoji="1" lang="ja-JP" altLang="en-US" dirty="0"/>
          </a:p>
        </p:txBody>
      </p:sp>
      <p:sp>
        <p:nvSpPr>
          <p:cNvPr id="4" name="日付プレースホルダー 3">
            <a:extLst>
              <a:ext uri="{FF2B5EF4-FFF2-40B4-BE49-F238E27FC236}">
                <a16:creationId xmlns:a16="http://schemas.microsoft.com/office/drawing/2014/main" id="{8A678362-E958-4584-A64E-852B17C3CAC5}"/>
              </a:ext>
            </a:extLst>
          </p:cNvPr>
          <p:cNvSpPr>
            <a:spLocks noGrp="1"/>
          </p:cNvSpPr>
          <p:nvPr>
            <p:ph type="dt" sz="half" idx="10"/>
          </p:nvPr>
        </p:nvSpPr>
        <p:spPr/>
        <p:txBody>
          <a:bodyPr/>
          <a:lstStyle/>
          <a:p>
            <a:pPr rtl="0"/>
            <a:fld id="{6BB10D81-EB47-474E-AFE6-F10ABA500AD1}" type="datetime1">
              <a:rPr lang="ja-JP" altLang="en-US" smtClean="0"/>
              <a:t>2021/3/26</a:t>
            </a:fld>
            <a:endParaRPr lang="en-US" dirty="0"/>
          </a:p>
        </p:txBody>
      </p:sp>
      <p:graphicFrame>
        <p:nvGraphicFramePr>
          <p:cNvPr id="5" name="オブジェクト 4">
            <a:extLst>
              <a:ext uri="{FF2B5EF4-FFF2-40B4-BE49-F238E27FC236}">
                <a16:creationId xmlns:a16="http://schemas.microsoft.com/office/drawing/2014/main" id="{B7D07763-0FF1-46B2-A0D3-88E752F57C82}"/>
              </a:ext>
            </a:extLst>
          </p:cNvPr>
          <p:cNvGraphicFramePr>
            <a:graphicFrameLocks noChangeAspect="1"/>
          </p:cNvGraphicFramePr>
          <p:nvPr>
            <p:extLst>
              <p:ext uri="{D42A27DB-BD31-4B8C-83A1-F6EECF244321}">
                <p14:modId xmlns:p14="http://schemas.microsoft.com/office/powerpoint/2010/main" val="99547726"/>
              </p:ext>
            </p:extLst>
          </p:nvPr>
        </p:nvGraphicFramePr>
        <p:xfrm>
          <a:off x="982134" y="490920"/>
          <a:ext cx="4358796" cy="6167331"/>
        </p:xfrm>
        <a:graphic>
          <a:graphicData uri="http://schemas.openxmlformats.org/presentationml/2006/ole">
            <mc:AlternateContent xmlns:mc="http://schemas.openxmlformats.org/markup-compatibility/2006">
              <mc:Choice xmlns:v="urn:schemas-microsoft-com:vml" Requires="v">
                <p:oleObj name="Acrobat Document" r:id="rId2" imgW="4533856" imgH="6415597" progId="AcroExch.Document.DC">
                  <p:embed/>
                </p:oleObj>
              </mc:Choice>
              <mc:Fallback>
                <p:oleObj name="Acrobat Document" r:id="rId2" imgW="4533856" imgH="6415597" progId="AcroExch.Document.DC">
                  <p:embed/>
                  <p:pic>
                    <p:nvPicPr>
                      <p:cNvPr id="0" name=""/>
                      <p:cNvPicPr/>
                      <p:nvPr/>
                    </p:nvPicPr>
                    <p:blipFill>
                      <a:blip r:embed="rId3"/>
                      <a:stretch>
                        <a:fillRect/>
                      </a:stretch>
                    </p:blipFill>
                    <p:spPr>
                      <a:xfrm>
                        <a:off x="982134" y="490920"/>
                        <a:ext cx="4358796" cy="6167331"/>
                      </a:xfrm>
                      <a:prstGeom prst="rect">
                        <a:avLst/>
                      </a:prstGeom>
                    </p:spPr>
                  </p:pic>
                </p:oleObj>
              </mc:Fallback>
            </mc:AlternateContent>
          </a:graphicData>
        </a:graphic>
      </p:graphicFrame>
      <p:sp>
        <p:nvSpPr>
          <p:cNvPr id="6" name="コンテンツ プレースホルダー 2">
            <a:extLst>
              <a:ext uri="{FF2B5EF4-FFF2-40B4-BE49-F238E27FC236}">
                <a16:creationId xmlns:a16="http://schemas.microsoft.com/office/drawing/2014/main" id="{800D89D4-0069-4AF1-A573-ACABFE1A4F90}"/>
              </a:ext>
            </a:extLst>
          </p:cNvPr>
          <p:cNvSpPr txBox="1">
            <a:spLocks/>
          </p:cNvSpPr>
          <p:nvPr/>
        </p:nvSpPr>
        <p:spPr>
          <a:xfrm>
            <a:off x="7429431" y="46037"/>
            <a:ext cx="3726249" cy="3760891"/>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kumimoji="1" sz="1900"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kumimoji="1" sz="1700"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kumimoji="1" sz="1300"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kumimoji="1" sz="1300"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kumimoji="1" sz="1300"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r>
              <a:rPr lang="ja-JP" altLang="en-US" sz="2000" kern="100" dirty="0">
                <a:latin typeface="游明朝" panose="02020400000000000000" pitchFamily="18" charset="-128"/>
                <a:ea typeface="HGMaruGothicMPRO" panose="020F0400000000000000" pitchFamily="50" charset="-128"/>
                <a:cs typeface="Times New Roman" panose="02020603050405020304" pitchFamily="18" charset="0"/>
              </a:rPr>
              <a:t>＊濃厚接触者健康観察票</a:t>
            </a:r>
            <a:endParaRPr lang="en-US" altLang="ja-JP" sz="2000" kern="100" dirty="0">
              <a:latin typeface="游明朝" panose="02020400000000000000" pitchFamily="18" charset="-128"/>
              <a:ea typeface="HGMaruGothicMPRO" panose="020F0400000000000000" pitchFamily="50" charset="-128"/>
              <a:cs typeface="Times New Roman" panose="02020603050405020304" pitchFamily="18" charset="0"/>
            </a:endParaRPr>
          </a:p>
          <a:p>
            <a:endParaRPr lang="ja-JP" altLang="en-US" dirty="0"/>
          </a:p>
        </p:txBody>
      </p:sp>
      <p:graphicFrame>
        <p:nvGraphicFramePr>
          <p:cNvPr id="7" name="オブジェクト 6">
            <a:extLst>
              <a:ext uri="{FF2B5EF4-FFF2-40B4-BE49-F238E27FC236}">
                <a16:creationId xmlns:a16="http://schemas.microsoft.com/office/drawing/2014/main" id="{31C30602-1D56-4BF2-ACC0-D105BF168973}"/>
              </a:ext>
            </a:extLst>
          </p:cNvPr>
          <p:cNvGraphicFramePr>
            <a:graphicFrameLocks noChangeAspect="1"/>
          </p:cNvGraphicFramePr>
          <p:nvPr>
            <p:extLst>
              <p:ext uri="{D42A27DB-BD31-4B8C-83A1-F6EECF244321}">
                <p14:modId xmlns:p14="http://schemas.microsoft.com/office/powerpoint/2010/main" val="2221476897"/>
              </p:ext>
            </p:extLst>
          </p:nvPr>
        </p:nvGraphicFramePr>
        <p:xfrm>
          <a:off x="6640497" y="430307"/>
          <a:ext cx="4454223" cy="6302352"/>
        </p:xfrm>
        <a:graphic>
          <a:graphicData uri="http://schemas.openxmlformats.org/presentationml/2006/ole">
            <mc:AlternateContent xmlns:mc="http://schemas.openxmlformats.org/markup-compatibility/2006">
              <mc:Choice xmlns:v="urn:schemas-microsoft-com:vml" Requires="v">
                <p:oleObj name="Acrobat Document" r:id="rId4" imgW="4533856" imgH="6415597" progId="AcroExch.Document.DC">
                  <p:embed/>
                </p:oleObj>
              </mc:Choice>
              <mc:Fallback>
                <p:oleObj name="Acrobat Document" r:id="rId4" imgW="4533856" imgH="6415597" progId="AcroExch.Document.DC">
                  <p:embed/>
                  <p:pic>
                    <p:nvPicPr>
                      <p:cNvPr id="6" name="オブジェクト 5">
                        <a:extLst>
                          <a:ext uri="{FF2B5EF4-FFF2-40B4-BE49-F238E27FC236}">
                            <a16:creationId xmlns:a16="http://schemas.microsoft.com/office/drawing/2014/main" id="{DC0022A2-6A7C-4C79-BB48-55F372022A49}"/>
                          </a:ext>
                        </a:extLst>
                      </p:cNvPr>
                      <p:cNvPicPr/>
                      <p:nvPr/>
                    </p:nvPicPr>
                    <p:blipFill>
                      <a:blip r:embed="rId5"/>
                      <a:stretch>
                        <a:fillRect/>
                      </a:stretch>
                    </p:blipFill>
                    <p:spPr>
                      <a:xfrm>
                        <a:off x="6640497" y="430307"/>
                        <a:ext cx="4454223" cy="6302352"/>
                      </a:xfrm>
                      <a:prstGeom prst="rect">
                        <a:avLst/>
                      </a:prstGeom>
                    </p:spPr>
                  </p:pic>
                </p:oleObj>
              </mc:Fallback>
            </mc:AlternateContent>
          </a:graphicData>
        </a:graphic>
      </p:graphicFrame>
    </p:spTree>
    <p:extLst>
      <p:ext uri="{BB962C8B-B14F-4D97-AF65-F5344CB8AC3E}">
        <p14:creationId xmlns:p14="http://schemas.microsoft.com/office/powerpoint/2010/main" val="7151656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D71B24E-9C9C-4833-95AA-651667DD6618}"/>
              </a:ext>
            </a:extLst>
          </p:cNvPr>
          <p:cNvSpPr>
            <a:spLocks noGrp="1"/>
          </p:cNvSpPr>
          <p:nvPr>
            <p:ph idx="1"/>
          </p:nvPr>
        </p:nvSpPr>
        <p:spPr>
          <a:xfrm>
            <a:off x="177553" y="257452"/>
            <a:ext cx="11576481" cy="6480700"/>
          </a:xfrm>
          <a:solidFill>
            <a:schemeClr val="bg1"/>
          </a:solidFill>
        </p:spPr>
        <p:txBody>
          <a:bodyPr>
            <a:noAutofit/>
          </a:bodyPr>
          <a:lstStyle/>
          <a:p>
            <a:pPr algn="just"/>
            <a:r>
              <a:rPr lang="ja-JP" altLang="ja-JP" sz="2800" kern="100" dirty="0">
                <a:effectLst/>
                <a:latin typeface="游明朝" panose="02020400000000000000" pitchFamily="18" charset="-128"/>
                <a:ea typeface="HGMaruGothicMPRO" panose="020F0400000000000000" pitchFamily="50" charset="-128"/>
                <a:cs typeface="Times New Roman" panose="02020603050405020304" pitchFamily="18" charset="0"/>
              </a:rPr>
              <a:t>＊これを参考に、各事業所の配置図に応じて</a:t>
            </a:r>
            <a:r>
              <a:rPr lang="ja-JP" altLang="en-US" sz="2800" kern="100" dirty="0">
                <a:effectLst/>
                <a:latin typeface="游明朝" panose="02020400000000000000" pitchFamily="18" charset="-128"/>
                <a:ea typeface="HGMaruGothicMPRO" panose="020F0400000000000000" pitchFamily="50" charset="-128"/>
                <a:cs typeface="Times New Roman" panose="02020603050405020304" pitchFamily="18" charset="0"/>
              </a:rPr>
              <a:t>ゾーニング</a:t>
            </a:r>
            <a:r>
              <a:rPr lang="ja-JP" altLang="ja-JP" sz="2800" kern="100" dirty="0">
                <a:effectLst/>
                <a:latin typeface="游明朝" panose="02020400000000000000" pitchFamily="18" charset="-128"/>
                <a:ea typeface="HGMaruGothicMPRO" panose="020F0400000000000000" pitchFamily="50" charset="-128"/>
                <a:cs typeface="Times New Roman" panose="02020603050405020304" pitchFamily="18" charset="0"/>
              </a:rPr>
              <a:t>などの</a:t>
            </a:r>
            <a:endParaRPr lang="en-US" altLang="ja-JP" sz="2800" kern="100" dirty="0">
              <a:effectLst/>
              <a:latin typeface="游明朝" panose="02020400000000000000" pitchFamily="18" charset="-128"/>
              <a:ea typeface="HGMaruGothicMPRO" panose="020F0400000000000000" pitchFamily="50" charset="-128"/>
              <a:cs typeface="Times New Roman" panose="02020603050405020304" pitchFamily="18" charset="0"/>
            </a:endParaRPr>
          </a:p>
          <a:p>
            <a:pPr algn="just"/>
            <a:r>
              <a:rPr lang="ja-JP" altLang="en-US" sz="2800" kern="100" dirty="0">
                <a:latin typeface="游明朝" panose="02020400000000000000" pitchFamily="18" charset="-128"/>
                <a:ea typeface="HGMaruGothicMPRO" panose="020F0400000000000000" pitchFamily="50" charset="-128"/>
                <a:cs typeface="Times New Roman" panose="02020603050405020304" pitchFamily="18" charset="0"/>
              </a:rPr>
              <a:t>　</a:t>
            </a:r>
            <a:r>
              <a:rPr lang="ja-JP" altLang="ja-JP" sz="2800" kern="100" dirty="0">
                <a:effectLst/>
                <a:latin typeface="游明朝" panose="02020400000000000000" pitchFamily="18" charset="-128"/>
                <a:ea typeface="HGMaruGothicMPRO" panose="020F0400000000000000" pitchFamily="50" charset="-128"/>
                <a:cs typeface="Times New Roman" panose="02020603050405020304" pitchFamily="18" charset="0"/>
              </a:rPr>
              <a:t>対策を講じてください。</a:t>
            </a:r>
            <a:endPar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2800" kern="100" dirty="0">
                <a:effectLst/>
                <a:latin typeface="游明朝" panose="02020400000000000000" pitchFamily="18" charset="-128"/>
                <a:ea typeface="HGMaruGothicMPRO" panose="020F0400000000000000" pitchFamily="50" charset="-128"/>
                <a:cs typeface="Times New Roman" panose="02020603050405020304" pitchFamily="18" charset="0"/>
              </a:rPr>
              <a:t>＊上記マニュアルで使用する物品を必要数</a:t>
            </a:r>
            <a:r>
              <a:rPr lang="ja-JP" altLang="en-US" sz="2800" kern="100" dirty="0">
                <a:effectLst/>
                <a:latin typeface="游明朝" panose="02020400000000000000" pitchFamily="18" charset="-128"/>
                <a:ea typeface="HGMaruGothicMPRO" panose="020F0400000000000000" pitchFamily="50" charset="-128"/>
                <a:cs typeface="Times New Roman" panose="02020603050405020304" pitchFamily="18" charset="0"/>
              </a:rPr>
              <a:t>用意しておく必要がある。</a:t>
            </a:r>
            <a:endParaRPr lang="en-US" altLang="ja-JP" sz="2800" kern="100" dirty="0">
              <a:effectLst/>
              <a:latin typeface="游明朝" panose="02020400000000000000" pitchFamily="18" charset="-128"/>
              <a:ea typeface="HGMaruGothicMPRO" panose="020F0400000000000000" pitchFamily="50" charset="-128"/>
              <a:cs typeface="Times New Roman" panose="02020603050405020304" pitchFamily="18" charset="0"/>
            </a:endParaRPr>
          </a:p>
          <a:p>
            <a:pPr algn="just"/>
            <a:r>
              <a:rPr lang="ja-JP" altLang="en-US" sz="2800" kern="100" dirty="0">
                <a:latin typeface="游明朝" panose="02020400000000000000" pitchFamily="18" charset="-128"/>
                <a:ea typeface="HGMaruGothicMPRO" panose="020F0400000000000000" pitchFamily="50" charset="-128"/>
                <a:cs typeface="Times New Roman" panose="02020603050405020304" pitchFamily="18" charset="0"/>
              </a:rPr>
              <a:t>　　　　　　　　　　</a:t>
            </a:r>
            <a:r>
              <a:rPr lang="ja-JP" altLang="ja-JP" sz="2800" kern="100" dirty="0">
                <a:effectLst/>
                <a:latin typeface="游明朝" panose="02020400000000000000" pitchFamily="18" charset="-128"/>
                <a:ea typeface="HGMaruGothicMPRO" panose="020F0400000000000000" pitchFamily="50" charset="-128"/>
                <a:cs typeface="Times New Roman" panose="02020603050405020304" pitchFamily="18" charset="0"/>
              </a:rPr>
              <a:t>（とりあえず</a:t>
            </a:r>
            <a:r>
              <a:rPr lang="en-US" altLang="ja-JP" sz="2800" u="sng" kern="100" dirty="0">
                <a:effectLst/>
                <a:latin typeface="游明朝" panose="02020400000000000000" pitchFamily="18" charset="-128"/>
                <a:ea typeface="HGMaruGothicMPRO" panose="020F0400000000000000" pitchFamily="50" charset="-128"/>
                <a:cs typeface="Times New Roman" panose="02020603050405020304" pitchFamily="18" charset="0"/>
              </a:rPr>
              <a:t>4</a:t>
            </a:r>
            <a:r>
              <a:rPr lang="ja-JP" altLang="ja-JP" sz="2800" u="sng" kern="100" dirty="0">
                <a:effectLst/>
                <a:latin typeface="游明朝" panose="02020400000000000000" pitchFamily="18" charset="-128"/>
                <a:ea typeface="HGMaruGothicMPRO" panose="020F0400000000000000" pitchFamily="50" charset="-128"/>
                <a:cs typeface="Times New Roman" panose="02020603050405020304" pitchFamily="18" charset="0"/>
              </a:rPr>
              <a:t>日分</a:t>
            </a:r>
            <a:r>
              <a:rPr lang="ja-JP" altLang="ja-JP" sz="2800" kern="100" dirty="0">
                <a:effectLst/>
                <a:latin typeface="游明朝" panose="02020400000000000000" pitchFamily="18" charset="-128"/>
                <a:ea typeface="HGMaruGothicMPRO" panose="020F0400000000000000" pitchFamily="50" charset="-128"/>
                <a:cs typeface="Times New Roman" panose="02020603050405020304" pitchFamily="18" charset="0"/>
              </a:rPr>
              <a:t>は必要）</a:t>
            </a:r>
            <a:endPar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2800" kern="100" dirty="0">
                <a:effectLst/>
                <a:latin typeface="游明朝" panose="02020400000000000000" pitchFamily="18" charset="-128"/>
                <a:ea typeface="HGMaruGothicMPRO" panose="020F0400000000000000" pitchFamily="50" charset="-128"/>
                <a:cs typeface="Times New Roman" panose="02020603050405020304" pitchFamily="18" charset="0"/>
              </a:rPr>
              <a:t>　　</a:t>
            </a:r>
            <a:r>
              <a:rPr lang="ja-JP" altLang="ja-JP" sz="2000" kern="100" dirty="0">
                <a:effectLst/>
                <a:latin typeface="游明朝" panose="02020400000000000000" pitchFamily="18" charset="-128"/>
                <a:ea typeface="HGMaruGothicMPRO" panose="020F0400000000000000" pitchFamily="50" charset="-128"/>
                <a:cs typeface="Times New Roman" panose="02020603050405020304" pitchFamily="18" charset="0"/>
              </a:rPr>
              <a:t>例）使い捨てエプロンは</a:t>
            </a:r>
            <a:r>
              <a:rPr lang="en-US" altLang="ja-JP" sz="2000" kern="100" dirty="0">
                <a:effectLst/>
                <a:latin typeface="游明朝" panose="02020400000000000000" pitchFamily="18" charset="-128"/>
                <a:ea typeface="HGMaruGothicMPRO" panose="020F0400000000000000" pitchFamily="50" charset="-128"/>
                <a:cs typeface="Times New Roman" panose="02020603050405020304" pitchFamily="18" charset="0"/>
              </a:rPr>
              <a:t>9</a:t>
            </a:r>
            <a:r>
              <a:rPr lang="ja-JP" altLang="ja-JP" sz="2000" kern="100" dirty="0">
                <a:effectLst/>
                <a:latin typeface="游明朝" panose="02020400000000000000" pitchFamily="18" charset="-128"/>
                <a:ea typeface="HGMaruGothicMPRO" panose="020F0400000000000000" pitchFamily="50" charset="-128"/>
                <a:cs typeface="Times New Roman" panose="02020603050405020304" pitchFamily="18" charset="0"/>
              </a:rPr>
              <a:t>名</a:t>
            </a:r>
            <a:r>
              <a:rPr lang="en-US" altLang="ja-JP" sz="2000" kern="100" dirty="0">
                <a:effectLst/>
                <a:latin typeface="游明朝" panose="02020400000000000000" pitchFamily="18" charset="-128"/>
                <a:ea typeface="HGMaruGothicMPRO" panose="020F0400000000000000" pitchFamily="50" charset="-128"/>
                <a:cs typeface="Times New Roman" panose="02020603050405020304" pitchFamily="18" charset="0"/>
              </a:rPr>
              <a:t>1</a:t>
            </a:r>
            <a:r>
              <a:rPr lang="ja-JP" altLang="ja-JP" sz="2000" kern="100" dirty="0">
                <a:effectLst/>
                <a:latin typeface="游明朝" panose="02020400000000000000" pitchFamily="18" charset="-128"/>
                <a:ea typeface="HGMaruGothicMPRO" panose="020F0400000000000000" pitchFamily="50" charset="-128"/>
                <a:cs typeface="Times New Roman" panose="02020603050405020304" pitchFamily="18" charset="0"/>
              </a:rPr>
              <a:t>ユニットの場合</a:t>
            </a:r>
            <a:r>
              <a:rPr lang="en-US" altLang="ja-JP" sz="2000" kern="100" dirty="0">
                <a:latin typeface="游明朝" panose="02020400000000000000" pitchFamily="18" charset="-128"/>
                <a:ea typeface="HGMaruGothicMPRO" panose="020F0400000000000000" pitchFamily="50" charset="-128"/>
                <a:cs typeface="Times New Roman" panose="02020603050405020304" pitchFamily="18" charset="0"/>
              </a:rPr>
              <a:t>1</a:t>
            </a:r>
            <a:r>
              <a:rPr lang="ja-JP" altLang="en-US" sz="2000" kern="100" dirty="0">
                <a:latin typeface="游明朝" panose="02020400000000000000" pitchFamily="18" charset="-128"/>
                <a:ea typeface="HGMaruGothicMPRO" panose="020F0400000000000000" pitchFamily="50" charset="-128"/>
                <a:cs typeface="Times New Roman" panose="02020603050405020304" pitchFamily="18" charset="0"/>
              </a:rPr>
              <a:t>日</a:t>
            </a:r>
            <a:r>
              <a:rPr lang="en-US" altLang="ja-JP" sz="2000" kern="100" dirty="0">
                <a:effectLst/>
                <a:latin typeface="游明朝" panose="02020400000000000000" pitchFamily="18" charset="-128"/>
                <a:ea typeface="HGMaruGothicMPRO" panose="020F0400000000000000" pitchFamily="50" charset="-128"/>
                <a:cs typeface="Times New Roman" panose="02020603050405020304" pitchFamily="18" charset="0"/>
              </a:rPr>
              <a:t>200</a:t>
            </a:r>
            <a:r>
              <a:rPr lang="ja-JP" altLang="ja-JP" sz="2000" kern="100" dirty="0">
                <a:effectLst/>
                <a:latin typeface="游明朝" panose="02020400000000000000" pitchFamily="18" charset="-128"/>
                <a:ea typeface="HGMaruGothicMPRO" panose="020F0400000000000000" pitchFamily="50" charset="-128"/>
                <a:cs typeface="Times New Roman" panose="02020603050405020304" pitchFamily="18" charset="0"/>
              </a:rPr>
              <a:t>枚は使用</a:t>
            </a:r>
            <a:endPar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2800" kern="100" dirty="0">
                <a:effectLst/>
                <a:latin typeface="游明朝" panose="02020400000000000000" pitchFamily="18" charset="-128"/>
                <a:ea typeface="HGMaruGothicMPRO" panose="020F0400000000000000" pitchFamily="50" charset="-128"/>
                <a:cs typeface="Times New Roman" panose="02020603050405020304" pitchFamily="18" charset="0"/>
              </a:rPr>
              <a:t>＊</a:t>
            </a:r>
            <a:r>
              <a:rPr lang="ja-JP" altLang="en-US" sz="2800" kern="100" dirty="0">
                <a:effectLst/>
                <a:latin typeface="游明朝" panose="02020400000000000000" pitchFamily="18" charset="-128"/>
                <a:ea typeface="HGMaruGothicMPRO" panose="020F0400000000000000" pitchFamily="50" charset="-128"/>
                <a:cs typeface="Times New Roman" panose="02020603050405020304" pitchFamily="18" charset="0"/>
              </a:rPr>
              <a:t>書類に関しても特に、利用者・職員リストは早期に提出が必要。</a:t>
            </a:r>
            <a:endParaRPr lang="en-US" altLang="ja-JP" sz="2800" kern="100" dirty="0">
              <a:effectLst/>
              <a:latin typeface="游明朝" panose="02020400000000000000" pitchFamily="18" charset="-128"/>
              <a:ea typeface="HGMaruGothicMPRO" panose="020F0400000000000000" pitchFamily="50" charset="-128"/>
              <a:cs typeface="Times New Roman" panose="02020603050405020304" pitchFamily="18" charset="0"/>
            </a:endParaRPr>
          </a:p>
          <a:p>
            <a:pPr algn="just"/>
            <a:r>
              <a:rPr lang="ja-JP" altLang="en-US" sz="2800" kern="100" dirty="0">
                <a:latin typeface="游明朝" panose="02020400000000000000" pitchFamily="18" charset="-128"/>
                <a:ea typeface="HGMaruGothicMPRO" panose="020F0400000000000000" pitchFamily="50" charset="-128"/>
                <a:cs typeface="Times New Roman" panose="02020603050405020304" pitchFamily="18" charset="0"/>
              </a:rPr>
              <a:t>　　</a:t>
            </a:r>
            <a:r>
              <a:rPr lang="ja-JP" altLang="en-US" sz="2000" u="sng" kern="100" dirty="0">
                <a:latin typeface="游明朝" panose="02020400000000000000" pitchFamily="18" charset="-128"/>
                <a:ea typeface="HGMaruGothicMPRO" panose="020F0400000000000000" pitchFamily="50" charset="-128"/>
                <a:cs typeface="Times New Roman" panose="02020603050405020304" pitchFamily="18" charset="0"/>
              </a:rPr>
              <a:t>全員の情報リストを提出しないと、濃厚接触者の判断と</a:t>
            </a:r>
            <a:r>
              <a:rPr lang="en-US" altLang="ja-JP" sz="2000" u="sng" kern="100" dirty="0">
                <a:latin typeface="游明朝" panose="02020400000000000000" pitchFamily="18" charset="-128"/>
                <a:ea typeface="HGMaruGothicMPRO" panose="020F0400000000000000" pitchFamily="50" charset="-128"/>
                <a:cs typeface="Times New Roman" panose="02020603050405020304" pitchFamily="18" charset="0"/>
              </a:rPr>
              <a:t>PCR</a:t>
            </a:r>
            <a:r>
              <a:rPr lang="ja-JP" altLang="en-US" sz="2000" u="sng" kern="100" dirty="0">
                <a:latin typeface="游明朝" panose="02020400000000000000" pitchFamily="18" charset="-128"/>
                <a:ea typeface="HGMaruGothicMPRO" panose="020F0400000000000000" pitchFamily="50" charset="-128"/>
                <a:cs typeface="Times New Roman" panose="02020603050405020304" pitchFamily="18" charset="0"/>
              </a:rPr>
              <a:t>検査には至らない。</a:t>
            </a:r>
            <a:endParaRPr lang="en-US" altLang="ja-JP" sz="2800" u="sng" kern="100" dirty="0">
              <a:effectLst/>
              <a:latin typeface="游明朝" panose="02020400000000000000" pitchFamily="18" charset="-128"/>
              <a:ea typeface="HGMaruGothicMPRO" panose="020F0400000000000000" pitchFamily="50" charset="-128"/>
              <a:cs typeface="Times New Roman" panose="02020603050405020304" pitchFamily="18" charset="0"/>
            </a:endParaRPr>
          </a:p>
          <a:p>
            <a:pPr algn="just"/>
            <a:r>
              <a:rPr lang="ja-JP" altLang="en-US" sz="2800" kern="100" dirty="0">
                <a:effectLst/>
                <a:latin typeface="游明朝" panose="02020400000000000000" pitchFamily="18" charset="-128"/>
                <a:ea typeface="HGMaruGothicMPRO" panose="020F0400000000000000" pitchFamily="50" charset="-128"/>
                <a:cs typeface="Times New Roman" panose="02020603050405020304" pitchFamily="18" charset="0"/>
              </a:rPr>
              <a:t>＊</a:t>
            </a:r>
            <a:r>
              <a:rPr lang="ja-JP" altLang="ja-JP" sz="2800" kern="100" dirty="0">
                <a:effectLst/>
                <a:latin typeface="游明朝" panose="02020400000000000000" pitchFamily="18" charset="-128"/>
                <a:ea typeface="HGMaruGothicMPRO" panose="020F0400000000000000" pitchFamily="50" charset="-128"/>
                <a:cs typeface="Times New Roman" panose="02020603050405020304" pitchFamily="18" charset="0"/>
              </a:rPr>
              <a:t>日ごろから、かかりつけ医とコロナを疑った場合の具体策を講じて</a:t>
            </a:r>
            <a:endParaRPr lang="en-US" altLang="ja-JP" sz="2800" kern="100" dirty="0">
              <a:effectLst/>
              <a:latin typeface="游明朝" panose="02020400000000000000" pitchFamily="18" charset="-128"/>
              <a:ea typeface="HGMaruGothicMPRO" panose="020F0400000000000000" pitchFamily="50" charset="-128"/>
              <a:cs typeface="Times New Roman" panose="02020603050405020304" pitchFamily="18" charset="0"/>
            </a:endParaRPr>
          </a:p>
          <a:p>
            <a:pPr algn="just"/>
            <a:r>
              <a:rPr lang="ja-JP" altLang="en-US" sz="2800" kern="100" dirty="0">
                <a:latin typeface="游明朝" panose="02020400000000000000" pitchFamily="18" charset="-128"/>
                <a:ea typeface="HGMaruGothicMPRO" panose="020F0400000000000000" pitchFamily="50" charset="-128"/>
                <a:cs typeface="Times New Roman" panose="02020603050405020304" pitchFamily="18" charset="0"/>
              </a:rPr>
              <a:t>　おくことが必要。</a:t>
            </a:r>
            <a:endParaRPr lang="en-US" altLang="ja-JP" sz="2800" kern="100" dirty="0">
              <a:latin typeface="游明朝" panose="02020400000000000000" pitchFamily="18" charset="-128"/>
              <a:ea typeface="HGMaruGothicMPRO" panose="020F0400000000000000" pitchFamily="50" charset="-128"/>
              <a:cs typeface="Times New Roman" panose="02020603050405020304" pitchFamily="18" charset="0"/>
            </a:endParaRPr>
          </a:p>
          <a:p>
            <a:pPr algn="just"/>
            <a:r>
              <a:rPr lang="ja-JP" altLang="en-US" sz="2800" kern="100" dirty="0">
                <a:effectLst/>
                <a:latin typeface="游明朝" panose="02020400000000000000" pitchFamily="18" charset="-128"/>
                <a:ea typeface="HGMaruGothicMPRO" panose="020F0400000000000000" pitchFamily="50" charset="-128"/>
                <a:cs typeface="Times New Roman" panose="02020603050405020304" pitchFamily="18" charset="0"/>
              </a:rPr>
              <a:t>　</a:t>
            </a:r>
            <a:r>
              <a:rPr lang="ja-JP" altLang="en-US" sz="2000" kern="100" dirty="0">
                <a:effectLst/>
                <a:latin typeface="游明朝" panose="02020400000000000000" pitchFamily="18" charset="-128"/>
                <a:ea typeface="HGMaruGothicMPRO" panose="020F0400000000000000" pitchFamily="50" charset="-128"/>
                <a:cs typeface="Times New Roman" panose="02020603050405020304" pitchFamily="18" charset="0"/>
              </a:rPr>
              <a:t>　どこで・どのように・いつ検査につなげるか等</a:t>
            </a:r>
            <a:endPar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sz="2800" dirty="0"/>
          </a:p>
        </p:txBody>
      </p:sp>
      <p:sp>
        <p:nvSpPr>
          <p:cNvPr id="4" name="日付プレースホルダー 3">
            <a:extLst>
              <a:ext uri="{FF2B5EF4-FFF2-40B4-BE49-F238E27FC236}">
                <a16:creationId xmlns:a16="http://schemas.microsoft.com/office/drawing/2014/main" id="{24008E59-1F57-4D35-AB9F-78EA30CF7190}"/>
              </a:ext>
            </a:extLst>
          </p:cNvPr>
          <p:cNvSpPr>
            <a:spLocks noGrp="1"/>
          </p:cNvSpPr>
          <p:nvPr>
            <p:ph type="dt" sz="half" idx="10"/>
          </p:nvPr>
        </p:nvSpPr>
        <p:spPr/>
        <p:txBody>
          <a:bodyPr/>
          <a:lstStyle/>
          <a:p>
            <a:pPr rtl="0"/>
            <a:fld id="{6BB10D81-EB47-474E-AFE6-F10ABA500AD1}" type="datetime1">
              <a:rPr lang="ja-JP" altLang="en-US" smtClean="0"/>
              <a:t>2021/3/26</a:t>
            </a:fld>
            <a:endParaRPr lang="en-US" dirty="0"/>
          </a:p>
        </p:txBody>
      </p:sp>
    </p:spTree>
    <p:extLst>
      <p:ext uri="{BB962C8B-B14F-4D97-AF65-F5344CB8AC3E}">
        <p14:creationId xmlns:p14="http://schemas.microsoft.com/office/powerpoint/2010/main" val="40250706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B84A6B-D843-4117-9017-6D531E38593A}"/>
              </a:ext>
            </a:extLst>
          </p:cNvPr>
          <p:cNvSpPr>
            <a:spLocks noGrp="1"/>
          </p:cNvSpPr>
          <p:nvPr>
            <p:ph type="title"/>
          </p:nvPr>
        </p:nvSpPr>
        <p:spPr>
          <a:xfrm>
            <a:off x="142218" y="129987"/>
            <a:ext cx="1370805" cy="858921"/>
          </a:xfrm>
        </p:spPr>
        <p:txBody>
          <a:bodyPr>
            <a:normAutofit fontScale="90000"/>
          </a:bodyPr>
          <a:lstStyle/>
          <a:p>
            <a:r>
              <a:rPr lang="en-US" altLang="ja-JP" sz="2800" dirty="0"/>
              <a:t>2</a:t>
            </a:r>
            <a:r>
              <a:rPr lang="ja-JP" altLang="en-US" sz="2800" dirty="0"/>
              <a:t>週間の</a:t>
            </a:r>
            <a:br>
              <a:rPr lang="en-US" altLang="ja-JP" sz="2800" dirty="0"/>
            </a:br>
            <a:r>
              <a:rPr lang="ja-JP" altLang="en-US" sz="2800" dirty="0"/>
              <a:t>必要数</a:t>
            </a:r>
            <a:endParaRPr kumimoji="1" lang="ja-JP" altLang="en-US" sz="2800" dirty="0"/>
          </a:p>
        </p:txBody>
      </p:sp>
      <p:sp>
        <p:nvSpPr>
          <p:cNvPr id="4" name="日付プレースホルダー 3">
            <a:extLst>
              <a:ext uri="{FF2B5EF4-FFF2-40B4-BE49-F238E27FC236}">
                <a16:creationId xmlns:a16="http://schemas.microsoft.com/office/drawing/2014/main" id="{56AFAF40-9669-4757-888B-09E99C07F2DE}"/>
              </a:ext>
            </a:extLst>
          </p:cNvPr>
          <p:cNvSpPr>
            <a:spLocks noGrp="1"/>
          </p:cNvSpPr>
          <p:nvPr>
            <p:ph type="dt" sz="half" idx="10"/>
          </p:nvPr>
        </p:nvSpPr>
        <p:spPr/>
        <p:txBody>
          <a:bodyPr/>
          <a:lstStyle/>
          <a:p>
            <a:pPr rtl="0"/>
            <a:fld id="{6BB10D81-EB47-474E-AFE6-F10ABA500AD1}" type="datetime1">
              <a:rPr lang="ja-JP" altLang="en-US" smtClean="0"/>
              <a:t>2021/3/26</a:t>
            </a:fld>
            <a:endParaRPr lang="en-US" dirty="0"/>
          </a:p>
        </p:txBody>
      </p:sp>
      <p:sp>
        <p:nvSpPr>
          <p:cNvPr id="5" name="コンテンツ プレースホルダー 4">
            <a:extLst>
              <a:ext uri="{FF2B5EF4-FFF2-40B4-BE49-F238E27FC236}">
                <a16:creationId xmlns:a16="http://schemas.microsoft.com/office/drawing/2014/main" id="{01ED3194-0B3A-4BF0-A902-43E71D4853B4}"/>
              </a:ext>
            </a:extLst>
          </p:cNvPr>
          <p:cNvSpPr>
            <a:spLocks noGrp="1"/>
          </p:cNvSpPr>
          <p:nvPr>
            <p:ph idx="1"/>
          </p:nvPr>
        </p:nvSpPr>
        <p:spPr/>
        <p:txBody>
          <a:bodyPr/>
          <a:lstStyle/>
          <a:p>
            <a:endParaRPr lang="ja-JP" altLang="en-US"/>
          </a:p>
        </p:txBody>
      </p:sp>
      <p:graphicFrame>
        <p:nvGraphicFramePr>
          <p:cNvPr id="6" name="オブジェクト 5">
            <a:extLst>
              <a:ext uri="{FF2B5EF4-FFF2-40B4-BE49-F238E27FC236}">
                <a16:creationId xmlns:a16="http://schemas.microsoft.com/office/drawing/2014/main" id="{942E390F-BB51-49A1-B79D-82FD981A9204}"/>
              </a:ext>
            </a:extLst>
          </p:cNvPr>
          <p:cNvGraphicFramePr>
            <a:graphicFrameLocks noChangeAspect="1"/>
          </p:cNvGraphicFramePr>
          <p:nvPr>
            <p:extLst>
              <p:ext uri="{D42A27DB-BD31-4B8C-83A1-F6EECF244321}">
                <p14:modId xmlns:p14="http://schemas.microsoft.com/office/powerpoint/2010/main" val="745248210"/>
              </p:ext>
            </p:extLst>
          </p:nvPr>
        </p:nvGraphicFramePr>
        <p:xfrm>
          <a:off x="1388724" y="46037"/>
          <a:ext cx="10536759" cy="6595870"/>
        </p:xfrm>
        <a:graphic>
          <a:graphicData uri="http://schemas.openxmlformats.org/presentationml/2006/ole">
            <mc:AlternateContent xmlns:mc="http://schemas.openxmlformats.org/markup-compatibility/2006">
              <mc:Choice xmlns:v="urn:schemas-microsoft-com:vml" Requires="v">
                <p:oleObj name="Worksheet" r:id="rId2" imgW="12542433" imgH="7848545" progId="Excel.Sheet.12">
                  <p:embed/>
                </p:oleObj>
              </mc:Choice>
              <mc:Fallback>
                <p:oleObj name="Worksheet" r:id="rId2" imgW="12542433" imgH="7848545" progId="Excel.Sheet.12">
                  <p:embed/>
                  <p:pic>
                    <p:nvPicPr>
                      <p:cNvPr id="0" name=""/>
                      <p:cNvPicPr/>
                      <p:nvPr/>
                    </p:nvPicPr>
                    <p:blipFill>
                      <a:blip r:embed="rId3"/>
                      <a:stretch>
                        <a:fillRect/>
                      </a:stretch>
                    </p:blipFill>
                    <p:spPr>
                      <a:xfrm>
                        <a:off x="1388724" y="46037"/>
                        <a:ext cx="10536759" cy="659587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37762241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521B06-27F4-40B6-93AA-AA36070B72F4}"/>
              </a:ext>
            </a:extLst>
          </p:cNvPr>
          <p:cNvSpPr>
            <a:spLocks noGrp="1"/>
          </p:cNvSpPr>
          <p:nvPr>
            <p:ph type="title"/>
          </p:nvPr>
        </p:nvSpPr>
        <p:spPr/>
        <p:txBody>
          <a:bodyPr/>
          <a:lstStyle/>
          <a:p>
            <a:r>
              <a:rPr kumimoji="1" lang="ja-JP" altLang="en-US" dirty="0"/>
              <a:t>特に気を付けて実践</a:t>
            </a:r>
          </a:p>
        </p:txBody>
      </p:sp>
      <p:sp>
        <p:nvSpPr>
          <p:cNvPr id="3" name="コンテンツ プレースホルダー 2">
            <a:extLst>
              <a:ext uri="{FF2B5EF4-FFF2-40B4-BE49-F238E27FC236}">
                <a16:creationId xmlns:a16="http://schemas.microsoft.com/office/drawing/2014/main" id="{AB5CE707-9B81-43C3-B4AE-C041902B48BB}"/>
              </a:ext>
            </a:extLst>
          </p:cNvPr>
          <p:cNvSpPr>
            <a:spLocks noGrp="1"/>
          </p:cNvSpPr>
          <p:nvPr>
            <p:ph idx="1"/>
          </p:nvPr>
        </p:nvSpPr>
        <p:spPr>
          <a:xfrm>
            <a:off x="221942" y="2108201"/>
            <a:ext cx="10933738" cy="4212700"/>
          </a:xfrm>
        </p:spPr>
        <p:txBody>
          <a:bodyPr>
            <a:normAutofit/>
          </a:bodyPr>
          <a:lstStyle/>
          <a:p>
            <a:pPr marL="742950" lvl="1" indent="-360000" algn="just">
              <a:lnSpc>
                <a:spcPts val="4300"/>
              </a:lnSpc>
              <a:buFont typeface="+mj-cs"/>
              <a:buAutoNum type="arabicDbPlain"/>
            </a:pPr>
            <a:r>
              <a:rPr lang="ja-JP" altLang="en-US" sz="3200" b="1"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a:t>
            </a:r>
            <a:r>
              <a:rPr lang="ja-JP" altLang="en-US" sz="3200" b="1" kern="100" dirty="0">
                <a:solidFill>
                  <a:srgbClr val="FF0000"/>
                </a:solidFill>
                <a:latin typeface="游明朝" panose="02020400000000000000" pitchFamily="18" charset="-128"/>
                <a:ea typeface="HGMaruGothicMPRO" panose="020F0400000000000000" pitchFamily="50" charset="-128"/>
                <a:cs typeface="Times New Roman" panose="02020603050405020304" pitchFamily="18" charset="0"/>
              </a:rPr>
              <a:t>入居者</a:t>
            </a:r>
            <a:r>
              <a:rPr lang="ja-JP" altLang="en-US" sz="3200" b="1" kern="100" dirty="0">
                <a:solidFill>
                  <a:srgbClr val="FF0000"/>
                </a:solidFill>
                <a:effectLst/>
                <a:latin typeface="游明朝" panose="02020400000000000000" pitchFamily="18" charset="-128"/>
                <a:ea typeface="HGMaruGothicMPRO" panose="020F0400000000000000" pitchFamily="50" charset="-128"/>
                <a:cs typeface="Times New Roman" panose="02020603050405020304" pitchFamily="18" charset="0"/>
              </a:rPr>
              <a:t>に触ったとき、レッドゾーン内でモノに触れた後</a:t>
            </a:r>
            <a:r>
              <a:rPr lang="ja-JP" altLang="en-US" sz="3200" b="1"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a:t>
            </a:r>
            <a:r>
              <a:rPr lang="ja-JP" altLang="ja-JP" sz="3200" b="1"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手洗い又は手指消毒は徹底して行う。</a:t>
            </a:r>
            <a:endParaRPr lang="ja-JP" altLang="ja-JP" sz="3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742950" lvl="1" indent="-360000" algn="just">
              <a:lnSpc>
                <a:spcPts val="4300"/>
              </a:lnSpc>
              <a:buFont typeface="+mj-cs"/>
              <a:buAutoNum type="arabicDbPlain"/>
            </a:pPr>
            <a:r>
              <a:rPr lang="ja-JP" altLang="en-US" sz="3200" b="1"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a:t>
            </a:r>
            <a:r>
              <a:rPr lang="ja-JP" altLang="ja-JP" sz="3200" b="1" kern="100" dirty="0">
                <a:solidFill>
                  <a:srgbClr val="FF0000"/>
                </a:solidFill>
                <a:effectLst/>
                <a:latin typeface="游明朝" panose="02020400000000000000" pitchFamily="18" charset="-128"/>
                <a:ea typeface="HGMaruGothicMPRO" panose="020F0400000000000000" pitchFamily="50" charset="-128"/>
                <a:cs typeface="Times New Roman" panose="02020603050405020304" pitchFamily="18" charset="0"/>
              </a:rPr>
              <a:t>個人防護具の着方・脱ぎ方（ガウンテクニック）</a:t>
            </a:r>
            <a:r>
              <a:rPr lang="ja-JP" altLang="ja-JP" sz="3200" b="1"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を各自で学び実践すること。特に脱ぎ方・捨て方に注意！</a:t>
            </a:r>
            <a:endParaRPr lang="ja-JP" altLang="ja-JP" sz="3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742950" lvl="1" indent="-360000" algn="just">
              <a:lnSpc>
                <a:spcPts val="4300"/>
              </a:lnSpc>
              <a:buFont typeface="+mj-cs"/>
              <a:buAutoNum type="arabicDbPlain"/>
            </a:pPr>
            <a:r>
              <a:rPr lang="ja-JP" altLang="en-US" sz="3200" b="1"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a:t>
            </a:r>
            <a:r>
              <a:rPr lang="ja-JP" altLang="ja-JP" sz="3200" b="1" u="sng" kern="100" dirty="0">
                <a:solidFill>
                  <a:srgbClr val="000000"/>
                </a:solidFill>
                <a:effectLst/>
                <a:latin typeface="游明朝" panose="02020400000000000000" pitchFamily="18" charset="-128"/>
                <a:ea typeface="HGMaruGothicMPRO" panose="020F0400000000000000" pitchFamily="50" charset="-128"/>
                <a:cs typeface="Times New Roman" panose="02020603050405020304" pitchFamily="18" charset="0"/>
              </a:rPr>
              <a:t>自分で考え自分で行動できるように、確認すること！聞くこと！わかるまで教えてもらうこと！をお互いにしてください。</a:t>
            </a:r>
            <a:endParaRPr lang="ja-JP" altLang="ja-JP" sz="3200" u="sng"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sz="3200" dirty="0"/>
          </a:p>
        </p:txBody>
      </p:sp>
      <p:sp>
        <p:nvSpPr>
          <p:cNvPr id="4" name="日付プレースホルダー 3">
            <a:extLst>
              <a:ext uri="{FF2B5EF4-FFF2-40B4-BE49-F238E27FC236}">
                <a16:creationId xmlns:a16="http://schemas.microsoft.com/office/drawing/2014/main" id="{FD6C5BC4-4FC2-4321-9D43-6BD665791F42}"/>
              </a:ext>
            </a:extLst>
          </p:cNvPr>
          <p:cNvSpPr>
            <a:spLocks noGrp="1"/>
          </p:cNvSpPr>
          <p:nvPr>
            <p:ph type="dt" sz="half" idx="10"/>
          </p:nvPr>
        </p:nvSpPr>
        <p:spPr/>
        <p:txBody>
          <a:bodyPr/>
          <a:lstStyle/>
          <a:p>
            <a:pPr rtl="0"/>
            <a:fld id="{6BB10D81-EB47-474E-AFE6-F10ABA500AD1}" type="datetime1">
              <a:rPr lang="ja-JP" altLang="en-US" smtClean="0"/>
              <a:t>2021/3/26</a:t>
            </a:fld>
            <a:endParaRPr lang="en-US" dirty="0"/>
          </a:p>
        </p:txBody>
      </p:sp>
    </p:spTree>
    <p:extLst>
      <p:ext uri="{BB962C8B-B14F-4D97-AF65-F5344CB8AC3E}">
        <p14:creationId xmlns:p14="http://schemas.microsoft.com/office/powerpoint/2010/main" val="39665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7A4F49-3B69-4B50-9204-232F59AE4794}"/>
              </a:ext>
            </a:extLst>
          </p:cNvPr>
          <p:cNvSpPr>
            <a:spLocks noGrp="1"/>
          </p:cNvSpPr>
          <p:nvPr>
            <p:ph type="title"/>
          </p:nvPr>
        </p:nvSpPr>
        <p:spPr>
          <a:xfrm>
            <a:off x="736847" y="286603"/>
            <a:ext cx="10418833" cy="1450757"/>
          </a:xfrm>
        </p:spPr>
        <p:txBody>
          <a:bodyPr>
            <a:normAutofit/>
          </a:bodyPr>
          <a:lstStyle/>
          <a:p>
            <a:r>
              <a:rPr kumimoji="1" lang="ja-JP" altLang="en-US" dirty="0"/>
              <a:t>初動</a:t>
            </a:r>
            <a:r>
              <a:rPr kumimoji="1" lang="ja-JP" altLang="en-US" sz="4400" dirty="0"/>
              <a:t>対策：</a:t>
            </a:r>
            <a:r>
              <a:rPr lang="ja-JP" altLang="ja-JP" sz="2200" kern="100" dirty="0">
                <a:effectLst/>
                <a:latin typeface="游明朝" panose="02020400000000000000" pitchFamily="18" charset="-128"/>
                <a:ea typeface="HG丸ｺﾞｼｯｸM-PRO" panose="020F0400000000000000" pitchFamily="34" charset="-128"/>
                <a:cs typeface="Times New Roman" panose="02020603050405020304" pitchFamily="18" charset="0"/>
              </a:rPr>
              <a:t>熱発者が出</a:t>
            </a:r>
            <a:r>
              <a:rPr lang="ja-JP" altLang="en-US" sz="2200" kern="100" dirty="0">
                <a:effectLst/>
                <a:latin typeface="游明朝" panose="02020400000000000000" pitchFamily="18" charset="-128"/>
                <a:ea typeface="HG丸ｺﾞｼｯｸM-PRO" panose="020F0400000000000000" pitchFamily="34" charset="-128"/>
                <a:cs typeface="Times New Roman" panose="02020603050405020304" pitchFamily="18" charset="0"/>
              </a:rPr>
              <a:t>るなどの症状でコロナ感染が疑われる場合</a:t>
            </a:r>
            <a:r>
              <a:rPr lang="ja-JP" altLang="ja-JP" sz="2200" kern="100" dirty="0">
                <a:effectLst/>
                <a:latin typeface="游明朝" panose="02020400000000000000" pitchFamily="18" charset="-128"/>
                <a:ea typeface="HG丸ｺﾞｼｯｸM-PRO" panose="020F0400000000000000" pitchFamily="34" charset="-128"/>
                <a:cs typeface="Times New Roman" panose="02020603050405020304" pitchFamily="18" charset="0"/>
              </a:rPr>
              <a:t>には、すぐに個室隔離と感染対策を行う。</a:t>
            </a:r>
            <a:br>
              <a:rPr lang="en-US" altLang="ja-JP" sz="2200" kern="100" dirty="0">
                <a:effectLst/>
                <a:latin typeface="游明朝" panose="02020400000000000000" pitchFamily="18" charset="-128"/>
                <a:ea typeface="HG丸ｺﾞｼｯｸM-PRO" panose="020F0400000000000000" pitchFamily="34" charset="-128"/>
                <a:cs typeface="Times New Roman" panose="02020603050405020304" pitchFamily="18" charset="0"/>
              </a:rPr>
            </a:br>
            <a:endParaRPr kumimoji="1" lang="ja-JP" altLang="en-US" sz="2200" dirty="0"/>
          </a:p>
        </p:txBody>
      </p:sp>
      <p:sp>
        <p:nvSpPr>
          <p:cNvPr id="3" name="コンテンツ プレースホルダー 2">
            <a:extLst>
              <a:ext uri="{FF2B5EF4-FFF2-40B4-BE49-F238E27FC236}">
                <a16:creationId xmlns:a16="http://schemas.microsoft.com/office/drawing/2014/main" id="{42BF3450-AF51-4B7C-885D-9EA71FF343D4}"/>
              </a:ext>
            </a:extLst>
          </p:cNvPr>
          <p:cNvSpPr>
            <a:spLocks noGrp="1"/>
          </p:cNvSpPr>
          <p:nvPr>
            <p:ph idx="1"/>
          </p:nvPr>
        </p:nvSpPr>
        <p:spPr>
          <a:xfrm>
            <a:off x="125190" y="1654590"/>
            <a:ext cx="5371369" cy="2857942"/>
          </a:xfrm>
          <a:solidFill>
            <a:schemeClr val="bg1"/>
          </a:solidFill>
          <a:ln>
            <a:solidFill>
              <a:srgbClr val="002060"/>
            </a:solidFill>
          </a:ln>
        </p:spPr>
        <p:txBody>
          <a:bodyPr>
            <a:normAutofit/>
          </a:bodyPr>
          <a:lstStyle/>
          <a:p>
            <a:pPr marL="0" indent="0" algn="just">
              <a:buNone/>
            </a:pPr>
            <a:r>
              <a:rPr lang="ja-JP" altLang="en-US" sz="1800" dirty="0">
                <a:effectLst/>
                <a:ea typeface="HG丸ｺﾞｼｯｸM-PRO" panose="020F0400000000000000" pitchFamily="34" charset="-128"/>
                <a:cs typeface="Times New Roman" panose="02020603050405020304" pitchFamily="18" charset="0"/>
              </a:rPr>
              <a:t>１）</a:t>
            </a:r>
            <a:r>
              <a:rPr lang="ja-JP" altLang="ja-JP" sz="1800" dirty="0">
                <a:effectLst/>
                <a:ea typeface="HG丸ｺﾞｼｯｸM-PRO" panose="020F0400000000000000" pitchFamily="34" charset="-128"/>
                <a:cs typeface="Times New Roman" panose="02020603050405020304" pitchFamily="18" charset="0"/>
              </a:rPr>
              <a:t>居室入口はビニールシートでゾーニングする。</a:t>
            </a:r>
            <a:endParaRPr lang="en-US" altLang="ja-JP" sz="1800" dirty="0">
              <a:effectLst/>
              <a:ea typeface="HG丸ｺﾞｼｯｸM-PRO" panose="020F0400000000000000" pitchFamily="34" charset="-128"/>
              <a:cs typeface="Times New Roman" panose="02020603050405020304" pitchFamily="18" charset="0"/>
            </a:endParaRPr>
          </a:p>
          <a:p>
            <a:pPr marL="0" indent="0" algn="just">
              <a:buNone/>
            </a:pPr>
            <a:r>
              <a:rPr lang="ja-JP" altLang="en-US" sz="1800" dirty="0">
                <a:ea typeface="HG丸ｺﾞｼｯｸM-PRO" panose="020F0400000000000000" pitchFamily="34" charset="-128"/>
                <a:cs typeface="Times New Roman" panose="02020603050405020304" pitchFamily="18" charset="0"/>
              </a:rPr>
              <a:t>　　</a:t>
            </a:r>
            <a:r>
              <a:rPr lang="ja-JP" altLang="en-US" sz="1800" dirty="0">
                <a:effectLst/>
                <a:ea typeface="HG丸ｺﾞｼｯｸM-PRO" panose="020F0400000000000000" pitchFamily="34" charset="-128"/>
                <a:cs typeface="Times New Roman" panose="02020603050405020304" pitchFamily="18" charset="0"/>
              </a:rPr>
              <a:t>ゾーニング方法はこちら</a:t>
            </a:r>
            <a:endParaRPr lang="en-US" altLang="ja-JP" sz="1800" dirty="0">
              <a:effectLst/>
              <a:ea typeface="HG丸ｺﾞｼｯｸM-PRO" panose="020F0400000000000000" pitchFamily="34" charset="-128"/>
              <a:cs typeface="Times New Roman" panose="02020603050405020304" pitchFamily="18" charset="0"/>
            </a:endParaRPr>
          </a:p>
          <a:p>
            <a:pPr marL="0" indent="0" algn="just">
              <a:buNone/>
            </a:pPr>
            <a:r>
              <a:rPr lang="ja-JP" altLang="en-US" sz="1800" dirty="0">
                <a:effectLst/>
                <a:ea typeface="HG丸ｺﾞｼｯｸM-PRO" panose="020F0400000000000000" pitchFamily="34" charset="-128"/>
                <a:cs typeface="Times New Roman" panose="02020603050405020304" pitchFamily="18" charset="0"/>
              </a:rPr>
              <a:t>　　　　　　↓</a:t>
            </a:r>
            <a:endParaRPr lang="en-US" altLang="ja-JP" sz="1800" dirty="0">
              <a:effectLst/>
              <a:ea typeface="HG丸ｺﾞｼｯｸM-PRO" panose="020F0400000000000000" pitchFamily="34" charset="-128"/>
              <a:cs typeface="Times New Roman" panose="02020603050405020304" pitchFamily="18" charset="0"/>
            </a:endParaRPr>
          </a:p>
          <a:p>
            <a:pPr marL="0" indent="0" algn="just">
              <a:buNone/>
            </a:pPr>
            <a:r>
              <a:rPr lang="ja-JP" altLang="en-US" sz="1600" dirty="0">
                <a:hlinkClick r:id="rId2"/>
              </a:rPr>
              <a:t>　　　簡単ゾーニングスペースの作り方 </a:t>
            </a:r>
            <a:r>
              <a:rPr lang="en-US" altLang="ja-JP" sz="1600" dirty="0">
                <a:hlinkClick r:id="rId2"/>
              </a:rPr>
              <a:t>– YouTube</a:t>
            </a:r>
            <a:r>
              <a:rPr lang="ja-JP" altLang="en-US" sz="1600" dirty="0"/>
              <a:t>　　　約</a:t>
            </a:r>
            <a:r>
              <a:rPr lang="en-US" altLang="ja-JP" sz="1600" dirty="0"/>
              <a:t>6</a:t>
            </a:r>
            <a:r>
              <a:rPr lang="ja-JP" altLang="en-US" sz="1600" dirty="0"/>
              <a:t>分　　</a:t>
            </a:r>
            <a:r>
              <a:rPr lang="ja-JP" altLang="en-US" sz="1800" dirty="0">
                <a:effectLst/>
                <a:ea typeface="HG丸ｺﾞｼｯｸM-PRO" panose="020F0400000000000000" pitchFamily="34" charset="-128"/>
                <a:cs typeface="Times New Roman" panose="02020603050405020304" pitchFamily="18" charset="0"/>
              </a:rPr>
              <a:t>　　</a:t>
            </a:r>
            <a:endParaRPr lang="en-US" altLang="ja-JP" sz="1800" dirty="0">
              <a:effectLst/>
              <a:ea typeface="HG丸ｺﾞｼｯｸM-PRO" panose="020F0400000000000000" pitchFamily="34" charset="-128"/>
              <a:cs typeface="Times New Roman" panose="02020603050405020304" pitchFamily="18" charset="0"/>
            </a:endParaRPr>
          </a:p>
          <a:p>
            <a:pPr marL="0" indent="0" algn="just">
              <a:buNone/>
            </a:pPr>
            <a:r>
              <a:rPr lang="ja-JP" altLang="en-US" sz="1600" dirty="0">
                <a:hlinkClick r:id="rId3"/>
              </a:rPr>
              <a:t>　　　グループホームの居室ゾーニング </a:t>
            </a:r>
            <a:r>
              <a:rPr lang="en-US" altLang="ja-JP" sz="1600" dirty="0">
                <a:hlinkClick r:id="rId3"/>
              </a:rPr>
              <a:t>– YouTube</a:t>
            </a:r>
            <a:r>
              <a:rPr lang="ja-JP" altLang="en-US" sz="1600" dirty="0"/>
              <a:t>　　　</a:t>
            </a:r>
            <a:r>
              <a:rPr kumimoji="1" lang="ja-JP" altLang="en-US" sz="1600" dirty="0"/>
              <a:t>約</a:t>
            </a:r>
            <a:r>
              <a:rPr kumimoji="1" lang="en-US" altLang="ja-JP" sz="1600" dirty="0"/>
              <a:t>3</a:t>
            </a:r>
            <a:r>
              <a:rPr kumimoji="1" lang="ja-JP" altLang="en-US" sz="1600" dirty="0"/>
              <a:t>分</a:t>
            </a:r>
            <a:endParaRPr kumimoji="1" lang="ja-JP" altLang="en-US" sz="1800" dirty="0"/>
          </a:p>
          <a:p>
            <a:pPr marL="342900" lvl="0" indent="-342900" algn="just">
              <a:buFont typeface="+mj-ea"/>
              <a:buAutoNum type="circleNumDbPlain"/>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日付プレースホルダー 3">
            <a:extLst>
              <a:ext uri="{FF2B5EF4-FFF2-40B4-BE49-F238E27FC236}">
                <a16:creationId xmlns:a16="http://schemas.microsoft.com/office/drawing/2014/main" id="{20FDA5C2-74E6-41E2-9074-55B25D8CE41E}"/>
              </a:ext>
            </a:extLst>
          </p:cNvPr>
          <p:cNvSpPr>
            <a:spLocks noGrp="1"/>
          </p:cNvSpPr>
          <p:nvPr>
            <p:ph type="dt" sz="half" idx="10"/>
          </p:nvPr>
        </p:nvSpPr>
        <p:spPr/>
        <p:txBody>
          <a:bodyPr/>
          <a:lstStyle/>
          <a:p>
            <a:pPr rtl="0"/>
            <a:fld id="{6BB10D81-EB47-474E-AFE6-F10ABA500AD1}" type="datetime1">
              <a:rPr lang="ja-JP" altLang="en-US" smtClean="0"/>
              <a:t>2021/3/26</a:t>
            </a:fld>
            <a:endParaRPr lang="en-US" dirty="0"/>
          </a:p>
        </p:txBody>
      </p:sp>
      <p:pic>
        <p:nvPicPr>
          <p:cNvPr id="5" name="コンテンツ プレースホルダー 5">
            <a:extLst>
              <a:ext uri="{FF2B5EF4-FFF2-40B4-BE49-F238E27FC236}">
                <a16:creationId xmlns:a16="http://schemas.microsoft.com/office/drawing/2014/main" id="{324219E6-EACC-41C5-B792-4312BC47CE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3137" y="1960046"/>
            <a:ext cx="2755038" cy="4408062"/>
          </a:xfrm>
          <a:prstGeom prst="rect">
            <a:avLst/>
          </a:prstGeom>
        </p:spPr>
      </p:pic>
      <p:pic>
        <p:nvPicPr>
          <p:cNvPr id="7" name="図 6">
            <a:extLst>
              <a:ext uri="{FF2B5EF4-FFF2-40B4-BE49-F238E27FC236}">
                <a16:creationId xmlns:a16="http://schemas.microsoft.com/office/drawing/2014/main" id="{36373F4E-BEDE-4A5A-8A91-4176406DE3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1775" y="1960046"/>
            <a:ext cx="2763582" cy="4263201"/>
          </a:xfrm>
          <a:prstGeom prst="rect">
            <a:avLst/>
          </a:prstGeom>
        </p:spPr>
      </p:pic>
      <p:sp>
        <p:nvSpPr>
          <p:cNvPr id="6" name="吹き出し: 角を丸めた四角形 5">
            <a:extLst>
              <a:ext uri="{FF2B5EF4-FFF2-40B4-BE49-F238E27FC236}">
                <a16:creationId xmlns:a16="http://schemas.microsoft.com/office/drawing/2014/main" id="{2FF31B63-1E7B-44E9-8C84-0295C7CAA705}"/>
              </a:ext>
            </a:extLst>
          </p:cNvPr>
          <p:cNvSpPr/>
          <p:nvPr/>
        </p:nvSpPr>
        <p:spPr>
          <a:xfrm>
            <a:off x="356341" y="4429761"/>
            <a:ext cx="5140219" cy="1793485"/>
          </a:xfrm>
          <a:prstGeom prst="wedgeRoundRectCallout">
            <a:avLst>
              <a:gd name="adj1" fmla="val -16065"/>
              <a:gd name="adj2" fmla="val -63262"/>
              <a:gd name="adj3" fmla="val 16667"/>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ビニールシートを用いたゾーニングの理由ですが、物理的に空間を分けることで、職員のゾーニングの意識が生まれます。ウイルスが、室内から漏れるのを予防というわけではありません。ここでの注意は、入退室する際に、ビニールシートをよく触ってしまいます。その部分は一日数回消毒してください。</a:t>
            </a:r>
          </a:p>
        </p:txBody>
      </p:sp>
    </p:spTree>
    <p:extLst>
      <p:ext uri="{BB962C8B-B14F-4D97-AF65-F5344CB8AC3E}">
        <p14:creationId xmlns:p14="http://schemas.microsoft.com/office/powerpoint/2010/main" val="1199319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FAEEC90-8897-4DFC-93FD-A1437160B7B8}"/>
              </a:ext>
            </a:extLst>
          </p:cNvPr>
          <p:cNvSpPr>
            <a:spLocks noGrp="1"/>
          </p:cNvSpPr>
          <p:nvPr>
            <p:ph idx="1"/>
          </p:nvPr>
        </p:nvSpPr>
        <p:spPr>
          <a:xfrm>
            <a:off x="404820" y="301841"/>
            <a:ext cx="11580034" cy="1003176"/>
          </a:xfrm>
        </p:spPr>
        <p:txBody>
          <a:bodyPr>
            <a:normAutofit/>
          </a:bodyPr>
          <a:lstStyle/>
          <a:p>
            <a:pPr marL="0" lvl="0" indent="0" algn="just">
              <a:buNone/>
            </a:pPr>
            <a:r>
              <a:rPr lang="ja-JP" altLang="en-US" sz="2000" kern="100" dirty="0">
                <a:effectLst/>
                <a:latin typeface="游明朝" panose="02020400000000000000" pitchFamily="18" charset="-128"/>
                <a:ea typeface="HG丸ｺﾞｼｯｸM-PRO" panose="020F0400000000000000" pitchFamily="34" charset="-128"/>
                <a:cs typeface="Times New Roman" panose="02020603050405020304" pitchFamily="18" charset="0"/>
              </a:rPr>
              <a:t>２）すぐに対策を開始できるように、日常的に物品を準備しておく</a:t>
            </a:r>
            <a:endParaRPr lang="en-US" altLang="ja-JP" sz="2000" kern="100" dirty="0">
              <a:effectLst/>
              <a:latin typeface="游明朝" panose="02020400000000000000" pitchFamily="18" charset="-128"/>
              <a:ea typeface="HG丸ｺﾞｼｯｸM-PRO" panose="020F0400000000000000" pitchFamily="34" charset="-128"/>
              <a:cs typeface="Times New Roman" panose="02020603050405020304" pitchFamily="18" charset="0"/>
            </a:endParaRPr>
          </a:p>
          <a:p>
            <a:pPr marL="0" lvl="0" indent="0" algn="just">
              <a:buNone/>
            </a:pPr>
            <a:r>
              <a:rPr lang="ja-JP" altLang="en-US" sz="2000" kern="100" dirty="0">
                <a:latin typeface="游明朝" panose="02020400000000000000" pitchFamily="18" charset="-128"/>
                <a:ea typeface="HG丸ｺﾞｼｯｸM-PRO" panose="020F0400000000000000" pitchFamily="34" charset="-128"/>
                <a:cs typeface="Times New Roman" panose="02020603050405020304" pitchFamily="18" charset="0"/>
              </a:rPr>
              <a:t>　すぐに移動して居室の前に配置して使用できるように、できればキャスター付きのものを用意</a:t>
            </a:r>
            <a:endParaRPr kumimoji="1" lang="ja-JP" altLang="en-US" dirty="0"/>
          </a:p>
        </p:txBody>
      </p:sp>
      <p:sp>
        <p:nvSpPr>
          <p:cNvPr id="4" name="日付プレースホルダー 3">
            <a:extLst>
              <a:ext uri="{FF2B5EF4-FFF2-40B4-BE49-F238E27FC236}">
                <a16:creationId xmlns:a16="http://schemas.microsoft.com/office/drawing/2014/main" id="{049AC589-FF29-4DAE-AAA0-8159AEF4262F}"/>
              </a:ext>
            </a:extLst>
          </p:cNvPr>
          <p:cNvSpPr>
            <a:spLocks noGrp="1"/>
          </p:cNvSpPr>
          <p:nvPr>
            <p:ph type="dt" sz="half" idx="10"/>
          </p:nvPr>
        </p:nvSpPr>
        <p:spPr/>
        <p:txBody>
          <a:bodyPr/>
          <a:lstStyle/>
          <a:p>
            <a:pPr rtl="0"/>
            <a:fld id="{6BB10D81-EB47-474E-AFE6-F10ABA500AD1}" type="datetime1">
              <a:rPr lang="ja-JP" altLang="en-US" smtClean="0"/>
              <a:t>2021/3/26</a:t>
            </a:fld>
            <a:endParaRPr lang="en-US" dirty="0"/>
          </a:p>
        </p:txBody>
      </p:sp>
      <p:pic>
        <p:nvPicPr>
          <p:cNvPr id="5" name="図 4">
            <a:extLst>
              <a:ext uri="{FF2B5EF4-FFF2-40B4-BE49-F238E27FC236}">
                <a16:creationId xmlns:a16="http://schemas.microsoft.com/office/drawing/2014/main" id="{EBF4B9DB-A836-4319-91C8-E23F680564C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8108" y="2201021"/>
            <a:ext cx="4574272" cy="3581255"/>
          </a:xfrm>
          <a:prstGeom prst="rect">
            <a:avLst/>
          </a:prstGeom>
          <a:noFill/>
          <a:ln>
            <a:noFill/>
          </a:ln>
        </p:spPr>
      </p:pic>
      <p:sp>
        <p:nvSpPr>
          <p:cNvPr id="8" name="コンテンツ プレースホルダー 2">
            <a:extLst>
              <a:ext uri="{FF2B5EF4-FFF2-40B4-BE49-F238E27FC236}">
                <a16:creationId xmlns:a16="http://schemas.microsoft.com/office/drawing/2014/main" id="{93C1900A-28B2-497D-91E2-C6701394CBC2}"/>
              </a:ext>
            </a:extLst>
          </p:cNvPr>
          <p:cNvSpPr txBox="1">
            <a:spLocks/>
          </p:cNvSpPr>
          <p:nvPr/>
        </p:nvSpPr>
        <p:spPr>
          <a:xfrm>
            <a:off x="4654861" y="1828800"/>
            <a:ext cx="6782538" cy="3895027"/>
          </a:xfrm>
          <a:prstGeom prst="rect">
            <a:avLst/>
          </a:prstGeom>
          <a:solidFill>
            <a:srgbClr val="CCCCFF"/>
          </a:solidFill>
          <a:ln>
            <a:solidFill>
              <a:srgbClr val="002060"/>
            </a:solidFill>
          </a:ln>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kumimoji="1" sz="1900"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kumimoji="1" sz="1700"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kumimoji="1" sz="1300"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kumimoji="1" sz="1300"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kumimoji="1" sz="1300"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lnSpc>
                <a:spcPts val="2200"/>
              </a:lnSpc>
            </a:pPr>
            <a:r>
              <a:rPr lang="ja-JP" altLang="en-US" sz="2000" kern="100" dirty="0">
                <a:effectLst/>
                <a:latin typeface="HG丸ｺﾞｼｯｸM-PRO" panose="020F0400000000000000" pitchFamily="50" charset="-128"/>
                <a:ea typeface="HG丸ｺﾞｼｯｸM-PRO" panose="020F0400000000000000" pitchFamily="50" charset="-128"/>
                <a:cs typeface="Courier New" panose="02070309020205020404" pitchFamily="49" charset="0"/>
              </a:rPr>
              <a:t>一番上に</a:t>
            </a:r>
            <a:endParaRPr lang="en-US" altLang="ja-JP" sz="2000" kern="100" dirty="0">
              <a:effectLst/>
              <a:latin typeface="HG丸ｺﾞｼｯｸM-PRO" panose="020F0400000000000000" pitchFamily="50" charset="-128"/>
              <a:ea typeface="HG丸ｺﾞｼｯｸM-PRO" panose="020F0400000000000000" pitchFamily="50" charset="-128"/>
              <a:cs typeface="Courier New" panose="02070309020205020404" pitchFamily="49" charset="0"/>
            </a:endParaRPr>
          </a:p>
          <a:p>
            <a:pPr>
              <a:lnSpc>
                <a:spcPts val="2200"/>
              </a:lnSpc>
            </a:pPr>
            <a:r>
              <a:rPr lang="ja-JP" altLang="ja-JP" sz="2000" kern="100" dirty="0">
                <a:effectLst/>
                <a:latin typeface="HG丸ｺﾞｼｯｸM-PRO" panose="020F0400000000000000" pitchFamily="50" charset="-128"/>
                <a:ea typeface="HG丸ｺﾞｼｯｸM-PRO" panose="020F0400000000000000" pitchFamily="50" charset="-128"/>
                <a:cs typeface="Courier New" panose="02070309020205020404" pitchFamily="49" charset="0"/>
              </a:rPr>
              <a:t>体温計</a:t>
            </a:r>
            <a:r>
              <a:rPr lang="ja-JP" altLang="en-US" sz="2000" kern="100" dirty="0">
                <a:latin typeface="HG丸ｺﾞｼｯｸM-PRO" panose="020F0400000000000000" pitchFamily="50" charset="-128"/>
                <a:ea typeface="HG丸ｺﾞｼｯｸM-PRO" panose="020F0400000000000000" pitchFamily="50" charset="-128"/>
                <a:cs typeface="Courier New" panose="02070309020205020404" pitchFamily="49" charset="0"/>
              </a:rPr>
              <a:t>・</a:t>
            </a:r>
            <a:r>
              <a:rPr lang="ja-JP" altLang="ja-JP" sz="2000" kern="100" dirty="0">
                <a:effectLst/>
                <a:latin typeface="HG丸ｺﾞｼｯｸM-PRO" panose="020F0400000000000000" pitchFamily="50" charset="-128"/>
                <a:ea typeface="HG丸ｺﾞｼｯｸM-PRO" panose="020F0400000000000000" pitchFamily="50" charset="-128"/>
                <a:cs typeface="Courier New" panose="02070309020205020404" pitchFamily="49" charset="0"/>
              </a:rPr>
              <a:t>パルスオキシメーター</a:t>
            </a:r>
            <a:r>
              <a:rPr lang="ja-JP" altLang="en-US" sz="2000" kern="100" dirty="0">
                <a:latin typeface="HG丸ｺﾞｼｯｸM-PRO" panose="020F0400000000000000" pitchFamily="50" charset="-128"/>
                <a:ea typeface="HG丸ｺﾞｼｯｸM-PRO" panose="020F0400000000000000" pitchFamily="50" charset="-128"/>
                <a:cs typeface="Courier New" panose="02070309020205020404" pitchFamily="49" charset="0"/>
              </a:rPr>
              <a:t>・</a:t>
            </a:r>
            <a:r>
              <a:rPr lang="ja-JP" altLang="ja-JP" sz="2000" kern="100" dirty="0">
                <a:effectLst/>
                <a:latin typeface="HG丸ｺﾞｼｯｸM-PRO" panose="020F0400000000000000" pitchFamily="50" charset="-128"/>
                <a:ea typeface="HG丸ｺﾞｼｯｸM-PRO" panose="020F0400000000000000" pitchFamily="50" charset="-128"/>
                <a:cs typeface="Courier New" panose="02070309020205020404" pitchFamily="49" charset="0"/>
              </a:rPr>
              <a:t>血圧計</a:t>
            </a:r>
            <a:r>
              <a:rPr lang="ja-JP" altLang="en-US" sz="2000" kern="100" dirty="0">
                <a:latin typeface="HG丸ｺﾞｼｯｸM-PRO" panose="020F0400000000000000" pitchFamily="50" charset="-128"/>
                <a:ea typeface="HG丸ｺﾞｼｯｸM-PRO" panose="020F0400000000000000" pitchFamily="50" charset="-128"/>
                <a:cs typeface="Courier New" panose="02070309020205020404" pitchFamily="49" charset="0"/>
              </a:rPr>
              <a:t>・</a:t>
            </a:r>
            <a:r>
              <a:rPr lang="ja-JP" altLang="ja-JP" sz="2000" kern="100" dirty="0">
                <a:effectLst/>
                <a:latin typeface="HG丸ｺﾞｼｯｸM-PRO" panose="020F0400000000000000" pitchFamily="50" charset="-128"/>
                <a:ea typeface="HG丸ｺﾞｼｯｸM-PRO" panose="020F0400000000000000" pitchFamily="50" charset="-128"/>
                <a:cs typeface="Courier New" panose="02070309020205020404" pitchFamily="49" charset="0"/>
              </a:rPr>
              <a:t>アルコール</a:t>
            </a:r>
            <a:r>
              <a:rPr lang="ja-JP" altLang="en-US" sz="2000" kern="100" dirty="0">
                <a:effectLst/>
                <a:latin typeface="HG丸ｺﾞｼｯｸM-PRO" panose="020F0400000000000000" pitchFamily="50" charset="-128"/>
                <a:ea typeface="HG丸ｺﾞｼｯｸM-PRO" panose="020F0400000000000000" pitchFamily="50" charset="-128"/>
                <a:cs typeface="Courier New" panose="02070309020205020404" pitchFamily="49" charset="0"/>
              </a:rPr>
              <a:t>消毒薬</a:t>
            </a:r>
            <a:r>
              <a:rPr lang="ja-JP" altLang="ja-JP" sz="2000" kern="100" dirty="0">
                <a:effectLst/>
                <a:latin typeface="HG丸ｺﾞｼｯｸM-PRO" panose="020F0400000000000000" pitchFamily="50" charset="-128"/>
                <a:ea typeface="HG丸ｺﾞｼｯｸM-PRO" panose="020F0400000000000000" pitchFamily="50" charset="-128"/>
                <a:cs typeface="Courier New" panose="02070309020205020404" pitchFamily="49" charset="0"/>
              </a:rPr>
              <a:t>等々</a:t>
            </a:r>
            <a:endParaRPr lang="en-US" altLang="ja-JP" sz="2000" kern="100" dirty="0">
              <a:effectLst/>
              <a:latin typeface="HG丸ｺﾞｼｯｸM-PRO" panose="020F0400000000000000" pitchFamily="50" charset="-128"/>
              <a:ea typeface="HG丸ｺﾞｼｯｸM-PRO" panose="020F0400000000000000" pitchFamily="50" charset="-128"/>
              <a:cs typeface="Courier New" panose="02070309020205020404" pitchFamily="49" charset="0"/>
            </a:endParaRPr>
          </a:p>
          <a:p>
            <a:pPr>
              <a:lnSpc>
                <a:spcPts val="2200"/>
              </a:lnSpc>
            </a:pPr>
            <a:endParaRPr lang="ja-JP" altLang="ja-JP" sz="2000" kern="100" dirty="0">
              <a:effectLst/>
              <a:latin typeface="HG丸ｺﾞｼｯｸM-PRO" panose="020F0400000000000000" pitchFamily="50" charset="-128"/>
              <a:ea typeface="HG丸ｺﾞｼｯｸM-PRO" panose="020F0400000000000000" pitchFamily="50" charset="-128"/>
              <a:cs typeface="Courier New" panose="02070309020205020404" pitchFamily="49" charset="0"/>
            </a:endParaRPr>
          </a:p>
          <a:p>
            <a:pPr>
              <a:lnSpc>
                <a:spcPts val="2200"/>
              </a:lnSpc>
            </a:pPr>
            <a:r>
              <a:rPr lang="ja-JP" altLang="ja-JP" sz="2000" kern="100" dirty="0">
                <a:effectLst/>
                <a:latin typeface="HG丸ｺﾞｼｯｸM-PRO" panose="020F0400000000000000" pitchFamily="50" charset="-128"/>
                <a:ea typeface="HG丸ｺﾞｼｯｸM-PRO" panose="020F0400000000000000" pitchFamily="50" charset="-128"/>
                <a:cs typeface="Courier New" panose="02070309020205020404" pitchFamily="49" charset="0"/>
              </a:rPr>
              <a:t>二段目以降</a:t>
            </a:r>
            <a:endParaRPr lang="en-US" altLang="ja-JP" sz="2000" kern="100" dirty="0">
              <a:latin typeface="HG丸ｺﾞｼｯｸM-PRO" panose="020F0400000000000000" pitchFamily="50" charset="-128"/>
              <a:ea typeface="HG丸ｺﾞｼｯｸM-PRO" panose="020F0400000000000000" pitchFamily="50" charset="-128"/>
              <a:cs typeface="Courier New" panose="02070309020205020404" pitchFamily="49" charset="0"/>
            </a:endParaRPr>
          </a:p>
          <a:p>
            <a:pPr>
              <a:lnSpc>
                <a:spcPts val="2200"/>
              </a:lnSpc>
            </a:pPr>
            <a:r>
              <a:rPr lang="ja-JP" altLang="en-US" sz="2000" kern="100" dirty="0">
                <a:effectLst/>
                <a:latin typeface="HG丸ｺﾞｼｯｸM-PRO" panose="020F0400000000000000" pitchFamily="50" charset="-128"/>
                <a:ea typeface="HG丸ｺﾞｼｯｸM-PRO" panose="020F0400000000000000" pitchFamily="50" charset="-128"/>
                <a:cs typeface="Courier New" panose="02070309020205020404" pitchFamily="49" charset="0"/>
              </a:rPr>
              <a:t>医療用ガウン又は</a:t>
            </a:r>
            <a:r>
              <a:rPr lang="ja-JP" altLang="ja-JP" sz="2000" kern="100" dirty="0">
                <a:effectLst/>
                <a:latin typeface="HG丸ｺﾞｼｯｸM-PRO" panose="020F0400000000000000" pitchFamily="50" charset="-128"/>
                <a:ea typeface="HG丸ｺﾞｼｯｸM-PRO" panose="020F0400000000000000" pitchFamily="50" charset="-128"/>
                <a:cs typeface="Courier New" panose="02070309020205020404" pitchFamily="49" charset="0"/>
              </a:rPr>
              <a:t>ポンチョタイプのガウン</a:t>
            </a:r>
            <a:r>
              <a:rPr lang="ja-JP" altLang="en-US" sz="2000" kern="100" dirty="0">
                <a:effectLst/>
                <a:latin typeface="HG丸ｺﾞｼｯｸM-PRO" panose="020F0400000000000000" pitchFamily="50" charset="-128"/>
                <a:ea typeface="HG丸ｺﾞｼｯｸM-PRO" panose="020F0400000000000000" pitchFamily="50" charset="-128"/>
                <a:cs typeface="Courier New" panose="02070309020205020404" pitchFamily="49" charset="0"/>
              </a:rPr>
              <a:t>・グローブ・ヘアキャップをひとセットとして袋に入れておく。入室のたびに使用するので沢山作っておくとよい。</a:t>
            </a:r>
            <a:endParaRPr lang="ja-JP" altLang="ja-JP" sz="2000" kern="100" dirty="0">
              <a:latin typeface="HG丸ｺﾞｼｯｸM-PRO" panose="020F0400000000000000" pitchFamily="50" charset="-128"/>
              <a:ea typeface="HG丸ｺﾞｼｯｸM-PRO" panose="020F0400000000000000" pitchFamily="50" charset="-128"/>
              <a:cs typeface="Times New Roman" panose="02020603050405020304" pitchFamily="18" charset="0"/>
            </a:endParaRPr>
          </a:p>
          <a:p>
            <a:endParaRPr lang="ja-JP" altLang="en-US" dirty="0"/>
          </a:p>
        </p:txBody>
      </p:sp>
    </p:spTree>
    <p:extLst>
      <p:ext uri="{BB962C8B-B14F-4D97-AF65-F5344CB8AC3E}">
        <p14:creationId xmlns:p14="http://schemas.microsoft.com/office/powerpoint/2010/main" val="2485807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12E8B2-47A1-494E-AD11-0840456A70AF}"/>
              </a:ext>
            </a:extLst>
          </p:cNvPr>
          <p:cNvSpPr>
            <a:spLocks noGrp="1"/>
          </p:cNvSpPr>
          <p:nvPr>
            <p:ph type="title"/>
          </p:nvPr>
        </p:nvSpPr>
        <p:spPr>
          <a:xfrm>
            <a:off x="1097280" y="286604"/>
            <a:ext cx="10058400" cy="702304"/>
          </a:xfrm>
        </p:spPr>
        <p:txBody>
          <a:bodyPr>
            <a:normAutofit fontScale="90000"/>
          </a:bodyPr>
          <a:lstStyle/>
          <a:p>
            <a:r>
              <a:rPr kumimoji="1" lang="ja-JP" altLang="en-US" dirty="0"/>
              <a:t>初動対策時に必要物品</a:t>
            </a:r>
          </a:p>
        </p:txBody>
      </p:sp>
      <p:sp>
        <p:nvSpPr>
          <p:cNvPr id="3" name="コンテンツ プレースホルダー 2">
            <a:extLst>
              <a:ext uri="{FF2B5EF4-FFF2-40B4-BE49-F238E27FC236}">
                <a16:creationId xmlns:a16="http://schemas.microsoft.com/office/drawing/2014/main" id="{A23049F3-229B-4FC7-8DAA-FD641CB4BAEC}"/>
              </a:ext>
            </a:extLst>
          </p:cNvPr>
          <p:cNvSpPr>
            <a:spLocks noGrp="1"/>
          </p:cNvSpPr>
          <p:nvPr>
            <p:ph idx="1"/>
          </p:nvPr>
        </p:nvSpPr>
        <p:spPr>
          <a:xfrm>
            <a:off x="243953" y="1163891"/>
            <a:ext cx="10058400" cy="3760891"/>
          </a:xfrm>
        </p:spPr>
        <p:txBody>
          <a:bodyPr/>
          <a:lstStyle/>
          <a:p>
            <a:r>
              <a:rPr kumimoji="1" lang="ja-JP" altLang="en-US" dirty="0"/>
              <a:t>１）残飯用ゴミ箱（ザル付き）　　　　　　　　　２）蓋つきゴミ箱（使い捨て個人防護具用）</a:t>
            </a:r>
            <a:endParaRPr kumimoji="1" lang="en-US" altLang="ja-JP" dirty="0"/>
          </a:p>
          <a:p>
            <a:endParaRPr kumimoji="1" lang="ja-JP" altLang="en-US" dirty="0"/>
          </a:p>
        </p:txBody>
      </p:sp>
      <p:sp>
        <p:nvSpPr>
          <p:cNvPr id="4" name="日付プレースホルダー 3">
            <a:extLst>
              <a:ext uri="{FF2B5EF4-FFF2-40B4-BE49-F238E27FC236}">
                <a16:creationId xmlns:a16="http://schemas.microsoft.com/office/drawing/2014/main" id="{6C44230B-4B84-4979-AB66-92711AC0E57E}"/>
              </a:ext>
            </a:extLst>
          </p:cNvPr>
          <p:cNvSpPr>
            <a:spLocks noGrp="1"/>
          </p:cNvSpPr>
          <p:nvPr>
            <p:ph type="dt" sz="half" idx="10"/>
          </p:nvPr>
        </p:nvSpPr>
        <p:spPr/>
        <p:txBody>
          <a:bodyPr/>
          <a:lstStyle/>
          <a:p>
            <a:pPr rtl="0"/>
            <a:fld id="{6BB10D81-EB47-474E-AFE6-F10ABA500AD1}" type="datetime1">
              <a:rPr lang="ja-JP" altLang="en-US" smtClean="0"/>
              <a:t>2021/3/26</a:t>
            </a:fld>
            <a:endParaRPr lang="en-US" dirty="0"/>
          </a:p>
        </p:txBody>
      </p:sp>
      <p:pic>
        <p:nvPicPr>
          <p:cNvPr id="5" name="図 4">
            <a:extLst>
              <a:ext uri="{FF2B5EF4-FFF2-40B4-BE49-F238E27FC236}">
                <a16:creationId xmlns:a16="http://schemas.microsoft.com/office/drawing/2014/main" id="{3CC6FCB8-C2C8-424F-9894-7EDEAA8A1E0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9755" y="1598206"/>
            <a:ext cx="6683589" cy="4651674"/>
          </a:xfrm>
          <a:prstGeom prst="rect">
            <a:avLst/>
          </a:prstGeom>
          <a:noFill/>
          <a:ln>
            <a:noFill/>
          </a:ln>
        </p:spPr>
      </p:pic>
      <p:pic>
        <p:nvPicPr>
          <p:cNvPr id="6" name="図 5">
            <a:extLst>
              <a:ext uri="{FF2B5EF4-FFF2-40B4-BE49-F238E27FC236}">
                <a16:creationId xmlns:a16="http://schemas.microsoft.com/office/drawing/2014/main" id="{18E52B6F-7B96-4436-BB45-6A41FD4D8BF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65861" y="1855587"/>
            <a:ext cx="3447572" cy="3040784"/>
          </a:xfrm>
          <a:prstGeom prst="rect">
            <a:avLst/>
          </a:prstGeom>
          <a:noFill/>
          <a:ln>
            <a:noFill/>
          </a:ln>
        </p:spPr>
      </p:pic>
      <p:sp>
        <p:nvSpPr>
          <p:cNvPr id="7" name="吹き出し: 円形 6">
            <a:extLst>
              <a:ext uri="{FF2B5EF4-FFF2-40B4-BE49-F238E27FC236}">
                <a16:creationId xmlns:a16="http://schemas.microsoft.com/office/drawing/2014/main" id="{7C3D0DFE-412C-4206-9685-4928ED2983C7}"/>
              </a:ext>
            </a:extLst>
          </p:cNvPr>
          <p:cNvSpPr/>
          <p:nvPr/>
        </p:nvSpPr>
        <p:spPr>
          <a:xfrm>
            <a:off x="1411549" y="4545367"/>
            <a:ext cx="3178206" cy="1661634"/>
          </a:xfrm>
          <a:prstGeom prst="wedgeEllipseCallout">
            <a:avLst>
              <a:gd name="adj1" fmla="val 78329"/>
              <a:gd name="adj2" fmla="val -26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ゴミ箱・ポータブルトイレは居室内に置く。</a:t>
            </a:r>
            <a:endParaRPr kumimoji="1" lang="en-US" altLang="ja-JP" dirty="0"/>
          </a:p>
          <a:p>
            <a:pPr algn="ctr"/>
            <a:r>
              <a:rPr kumimoji="1" lang="ja-JP" altLang="en-US" dirty="0"/>
              <a:t>収納ケースは居室の入り口外側。</a:t>
            </a:r>
          </a:p>
        </p:txBody>
      </p:sp>
    </p:spTree>
    <p:extLst>
      <p:ext uri="{BB962C8B-B14F-4D97-AF65-F5344CB8AC3E}">
        <p14:creationId xmlns:p14="http://schemas.microsoft.com/office/powerpoint/2010/main" val="196383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0797C5FB-7D1E-4B30-A1C0-D434BA56CF3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282214" y="2947640"/>
            <a:ext cx="3994951" cy="3382963"/>
          </a:xfrm>
          <a:prstGeom prst="rect">
            <a:avLst/>
          </a:prstGeom>
          <a:noFill/>
          <a:ln>
            <a:noFill/>
          </a:ln>
        </p:spPr>
      </p:pic>
      <p:sp>
        <p:nvSpPr>
          <p:cNvPr id="2" name="タイトル 1">
            <a:extLst>
              <a:ext uri="{FF2B5EF4-FFF2-40B4-BE49-F238E27FC236}">
                <a16:creationId xmlns:a16="http://schemas.microsoft.com/office/drawing/2014/main" id="{BA61B151-8844-490C-B147-B9A347A4DAD6}"/>
              </a:ext>
            </a:extLst>
          </p:cNvPr>
          <p:cNvSpPr>
            <a:spLocks noGrp="1"/>
          </p:cNvSpPr>
          <p:nvPr>
            <p:ph type="title"/>
          </p:nvPr>
        </p:nvSpPr>
        <p:spPr>
          <a:xfrm>
            <a:off x="488272" y="160492"/>
            <a:ext cx="7084380" cy="1180036"/>
          </a:xfrm>
        </p:spPr>
        <p:txBody>
          <a:bodyPr>
            <a:normAutofit/>
          </a:bodyPr>
          <a:lstStyle/>
          <a:p>
            <a:r>
              <a:rPr kumimoji="1" lang="en-US" altLang="ja-JP" sz="4400" dirty="0"/>
              <a:t>PCR</a:t>
            </a:r>
            <a:r>
              <a:rPr kumimoji="1" lang="ja-JP" altLang="en-US" sz="4400" dirty="0"/>
              <a:t>検査：車で搬送の場合</a:t>
            </a:r>
          </a:p>
        </p:txBody>
      </p:sp>
      <p:sp>
        <p:nvSpPr>
          <p:cNvPr id="3" name="コンテンツ プレースホルダー 2">
            <a:extLst>
              <a:ext uri="{FF2B5EF4-FFF2-40B4-BE49-F238E27FC236}">
                <a16:creationId xmlns:a16="http://schemas.microsoft.com/office/drawing/2014/main" id="{371E6483-A39C-405A-8C53-379905149551}"/>
              </a:ext>
            </a:extLst>
          </p:cNvPr>
          <p:cNvSpPr>
            <a:spLocks noGrp="1"/>
          </p:cNvSpPr>
          <p:nvPr>
            <p:ph idx="1"/>
          </p:nvPr>
        </p:nvSpPr>
        <p:spPr>
          <a:xfrm>
            <a:off x="191758" y="1988475"/>
            <a:ext cx="5090456" cy="4003952"/>
          </a:xfrm>
          <a:ln>
            <a:solidFill>
              <a:srgbClr val="002060"/>
            </a:solidFill>
          </a:ln>
        </p:spPr>
        <p:txBody>
          <a:bodyPr/>
          <a:lstStyle/>
          <a:p>
            <a:pPr marL="0" lvl="0" indent="0" algn="l">
              <a:buNone/>
            </a:pPr>
            <a:r>
              <a:rPr lang="ja-JP" altLang="ja-JP" sz="1800" kern="100" dirty="0">
                <a:effectLst/>
                <a:latin typeface="游明朝" panose="02020400000000000000" pitchFamily="18" charset="-128"/>
                <a:ea typeface="HG丸ｺﾞｼｯｸM-PRO" panose="020F0400000000000000" pitchFamily="50" charset="-128"/>
                <a:cs typeface="Times New Roman" panose="02020603050405020304" pitchFamily="18" charset="0"/>
              </a:rPr>
              <a:t>車内の注意：</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228600" algn="l"/>
            <a:r>
              <a:rPr lang="ja-JP" altLang="ja-JP" sz="1800" kern="100" dirty="0">
                <a:effectLst/>
                <a:latin typeface="游明朝" panose="02020400000000000000" pitchFamily="18" charset="-128"/>
                <a:ea typeface="HG丸ｺﾞｼｯｸM-PRO" panose="020F0400000000000000" pitchFamily="50" charset="-128"/>
                <a:cs typeface="Times New Roman" panose="02020603050405020304" pitchFamily="18" charset="0"/>
              </a:rPr>
              <a:t>・運転席と後部座席の間に仕切りシートを</a:t>
            </a:r>
            <a:endParaRPr lang="en-US" altLang="ja-JP" sz="1800" kern="100" dirty="0">
              <a:effectLst/>
              <a:latin typeface="游明朝" panose="02020400000000000000" pitchFamily="18" charset="-128"/>
              <a:ea typeface="HG丸ｺﾞｼｯｸM-PRO" panose="020F0400000000000000" pitchFamily="50" charset="-128"/>
              <a:cs typeface="Times New Roman" panose="02020603050405020304" pitchFamily="18" charset="0"/>
            </a:endParaRPr>
          </a:p>
          <a:p>
            <a:pPr marL="228600" algn="l"/>
            <a:r>
              <a:rPr lang="ja-JP" altLang="en-US" sz="1800" kern="100" dirty="0">
                <a:latin typeface="游明朝" panose="02020400000000000000" pitchFamily="18" charset="-128"/>
                <a:ea typeface="HG丸ｺﾞｼｯｸM-PRO" panose="020F0400000000000000" pitchFamily="50" charset="-128"/>
                <a:cs typeface="Times New Roman" panose="02020603050405020304" pitchFamily="18" charset="0"/>
              </a:rPr>
              <a:t>　</a:t>
            </a:r>
            <a:r>
              <a:rPr lang="ja-JP" altLang="ja-JP" sz="1800" kern="100" dirty="0">
                <a:effectLst/>
                <a:latin typeface="游明朝" panose="02020400000000000000" pitchFamily="18" charset="-128"/>
                <a:ea typeface="HG丸ｺﾞｼｯｸM-PRO" panose="020F0400000000000000" pitchFamily="50" charset="-128"/>
                <a:cs typeface="Times New Roman" panose="02020603050405020304" pitchFamily="18" charset="0"/>
              </a:rPr>
              <a:t>設置するのが望ましい。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228600" algn="l"/>
            <a:r>
              <a:rPr lang="ja-JP" altLang="ja-JP" sz="1800" kern="100" dirty="0">
                <a:effectLst/>
                <a:latin typeface="游明朝" panose="02020400000000000000" pitchFamily="18" charset="-128"/>
                <a:ea typeface="HG丸ｺﾞｼｯｸM-PRO" panose="020F0400000000000000" pitchFamily="50" charset="-128"/>
                <a:cs typeface="Times New Roman" panose="02020603050405020304" pitchFamily="18" charset="0"/>
              </a:rPr>
              <a:t>・入居者は</a:t>
            </a:r>
            <a:r>
              <a:rPr lang="ja-JP" altLang="en-US" sz="1800" kern="100" dirty="0">
                <a:effectLst/>
                <a:latin typeface="游明朝" panose="02020400000000000000" pitchFamily="18" charset="-128"/>
                <a:ea typeface="HG丸ｺﾞｼｯｸM-PRO" panose="020F0400000000000000" pitchFamily="50" charset="-128"/>
                <a:cs typeface="Times New Roman" panose="02020603050405020304" pitchFamily="18" charset="0"/>
              </a:rPr>
              <a:t>不織布の</a:t>
            </a:r>
            <a:r>
              <a:rPr lang="ja-JP" altLang="ja-JP" sz="1800" kern="100" dirty="0">
                <a:effectLst/>
                <a:latin typeface="游明朝" panose="02020400000000000000" pitchFamily="18" charset="-128"/>
                <a:ea typeface="HG丸ｺﾞｼｯｸM-PRO" panose="020F0400000000000000" pitchFamily="50" charset="-128"/>
                <a:cs typeface="Times New Roman" panose="02020603050405020304" pitchFamily="18" charset="0"/>
              </a:rPr>
              <a:t>マスク使用</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228600" algn="l"/>
            <a:r>
              <a:rPr lang="ja-JP" altLang="ja-JP" sz="1800" kern="100" dirty="0">
                <a:effectLst/>
                <a:latin typeface="游明朝" panose="02020400000000000000" pitchFamily="18" charset="-128"/>
                <a:ea typeface="HG丸ｺﾞｼｯｸM-PRO" panose="020F0400000000000000" pitchFamily="50" charset="-128"/>
                <a:cs typeface="Times New Roman" panose="02020603050405020304" pitchFamily="18" charset="0"/>
              </a:rPr>
              <a:t>・スタッフは</a:t>
            </a:r>
            <a:r>
              <a:rPr lang="en-US" altLang="ja-JP" sz="1800" kern="100" dirty="0">
                <a:effectLst/>
                <a:latin typeface="游明朝" panose="02020400000000000000" pitchFamily="18" charset="-128"/>
                <a:ea typeface="HG丸ｺﾞｼｯｸM-PRO" panose="020F0400000000000000" pitchFamily="50" charset="-128"/>
                <a:cs typeface="Times New Roman" panose="02020603050405020304" pitchFamily="18" charset="0"/>
              </a:rPr>
              <a:t>N</a:t>
            </a:r>
            <a:r>
              <a:rPr lang="ja-JP" altLang="ja-JP" sz="1800" kern="100" dirty="0">
                <a:effectLst/>
                <a:latin typeface="游明朝" panose="02020400000000000000" pitchFamily="18" charset="-128"/>
                <a:ea typeface="HG丸ｺﾞｼｯｸM-PRO" panose="020F0400000000000000" pitchFamily="50" charset="-128"/>
                <a:cs typeface="Times New Roman" panose="02020603050405020304" pitchFamily="18" charset="0"/>
              </a:rPr>
              <a:t>９５マスク使用その上から</a:t>
            </a:r>
            <a:endParaRPr lang="en-US" altLang="ja-JP" sz="1800" kern="100" dirty="0">
              <a:effectLst/>
              <a:latin typeface="游明朝" panose="02020400000000000000" pitchFamily="18" charset="-128"/>
              <a:ea typeface="HG丸ｺﾞｼｯｸM-PRO" panose="020F0400000000000000" pitchFamily="50" charset="-128"/>
              <a:cs typeface="Times New Roman" panose="02020603050405020304" pitchFamily="18" charset="0"/>
            </a:endParaRPr>
          </a:p>
          <a:p>
            <a:pPr marL="228600" algn="l"/>
            <a:r>
              <a:rPr lang="ja-JP" altLang="en-US" sz="1800" kern="100" dirty="0">
                <a:latin typeface="游明朝" panose="02020400000000000000" pitchFamily="18" charset="-128"/>
                <a:ea typeface="HG丸ｺﾞｼｯｸM-PRO" panose="020F0400000000000000" pitchFamily="50" charset="-128"/>
                <a:cs typeface="Times New Roman" panose="02020603050405020304" pitchFamily="18" charset="0"/>
              </a:rPr>
              <a:t>　</a:t>
            </a:r>
            <a:r>
              <a:rPr lang="ja-JP" altLang="ja-JP" sz="1800" kern="100" dirty="0">
                <a:effectLst/>
                <a:latin typeface="游明朝" panose="02020400000000000000" pitchFamily="18" charset="-128"/>
                <a:ea typeface="HG丸ｺﾞｼｯｸM-PRO" panose="020F0400000000000000" pitchFamily="50" charset="-128"/>
                <a:cs typeface="Times New Roman" panose="02020603050405020304" pitchFamily="18" charset="0"/>
              </a:rPr>
              <a:t>不織布</a:t>
            </a:r>
            <a:r>
              <a:rPr lang="ja-JP" altLang="en-US" sz="1800" kern="100" dirty="0">
                <a:effectLst/>
                <a:latin typeface="游明朝" panose="02020400000000000000" pitchFamily="18" charset="-128"/>
                <a:ea typeface="HG丸ｺﾞｼｯｸM-PRO" panose="020F0400000000000000" pitchFamily="50" charset="-128"/>
                <a:cs typeface="Times New Roman" panose="02020603050405020304" pitchFamily="18" charset="0"/>
              </a:rPr>
              <a:t>の</a:t>
            </a:r>
            <a:r>
              <a:rPr lang="ja-JP" altLang="ja-JP" sz="1800" kern="100" dirty="0">
                <a:effectLst/>
                <a:latin typeface="游明朝" panose="02020400000000000000" pitchFamily="18" charset="-128"/>
                <a:ea typeface="HG丸ｺﾞｼｯｸM-PRO" panose="020F0400000000000000" pitchFamily="50" charset="-128"/>
                <a:cs typeface="Times New Roman" panose="02020603050405020304" pitchFamily="18" charset="0"/>
              </a:rPr>
              <a:t>マスク使用。</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228600" algn="l"/>
            <a:r>
              <a:rPr lang="ja-JP" altLang="ja-JP" sz="1800" kern="100" dirty="0">
                <a:effectLst/>
                <a:latin typeface="游明朝" panose="02020400000000000000" pitchFamily="18" charset="-128"/>
                <a:ea typeface="HG丸ｺﾞｼｯｸM-PRO" panose="020F0400000000000000" pitchFamily="50" charset="-128"/>
                <a:cs typeface="Times New Roman" panose="02020603050405020304" pitchFamily="18" charset="0"/>
              </a:rPr>
              <a:t>・グローブ・使い捨てガウン・キャップ着用。</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228600" algn="l"/>
            <a:r>
              <a:rPr lang="ja-JP" altLang="ja-JP" sz="1800" kern="100" dirty="0">
                <a:effectLst/>
                <a:latin typeface="游明朝" panose="02020400000000000000" pitchFamily="18" charset="-128"/>
                <a:ea typeface="HG丸ｺﾞｼｯｸM-PRO" panose="020F0400000000000000" pitchFamily="50" charset="-128"/>
                <a:cs typeface="Times New Roman" panose="02020603050405020304" pitchFamily="18" charset="0"/>
              </a:rPr>
              <a:t>・車内では前後の窓を開けて風通しよくする。</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日付プレースホルダー 3">
            <a:extLst>
              <a:ext uri="{FF2B5EF4-FFF2-40B4-BE49-F238E27FC236}">
                <a16:creationId xmlns:a16="http://schemas.microsoft.com/office/drawing/2014/main" id="{2D20DE8C-E374-4C20-84AA-76ECFA92E27A}"/>
              </a:ext>
            </a:extLst>
          </p:cNvPr>
          <p:cNvSpPr>
            <a:spLocks noGrp="1"/>
          </p:cNvSpPr>
          <p:nvPr>
            <p:ph type="dt" sz="half" idx="10"/>
          </p:nvPr>
        </p:nvSpPr>
        <p:spPr/>
        <p:txBody>
          <a:bodyPr/>
          <a:lstStyle/>
          <a:p>
            <a:pPr rtl="0"/>
            <a:fld id="{6BB10D81-EB47-474E-AFE6-F10ABA500AD1}" type="datetime1">
              <a:rPr lang="ja-JP" altLang="en-US" smtClean="0"/>
              <a:t>2021/3/26</a:t>
            </a:fld>
            <a:endParaRPr lang="en-US" dirty="0"/>
          </a:p>
        </p:txBody>
      </p:sp>
      <p:pic>
        <p:nvPicPr>
          <p:cNvPr id="5" name="図 4">
            <a:extLst>
              <a:ext uri="{FF2B5EF4-FFF2-40B4-BE49-F238E27FC236}">
                <a16:creationId xmlns:a16="http://schemas.microsoft.com/office/drawing/2014/main" id="{236BEB02-8AC4-47D8-9E46-74DE3EFF3A6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714695" y="46036"/>
            <a:ext cx="4361282" cy="3200401"/>
          </a:xfrm>
          <a:prstGeom prst="rect">
            <a:avLst/>
          </a:prstGeom>
          <a:noFill/>
          <a:ln>
            <a:noFill/>
          </a:ln>
        </p:spPr>
      </p:pic>
      <p:sp>
        <p:nvSpPr>
          <p:cNvPr id="7" name="吹き出し: 円形 6">
            <a:extLst>
              <a:ext uri="{FF2B5EF4-FFF2-40B4-BE49-F238E27FC236}">
                <a16:creationId xmlns:a16="http://schemas.microsoft.com/office/drawing/2014/main" id="{A9559EF1-7AA3-45F5-BA18-47C74F9984B3}"/>
              </a:ext>
            </a:extLst>
          </p:cNvPr>
          <p:cNvSpPr/>
          <p:nvPr/>
        </p:nvSpPr>
        <p:spPr>
          <a:xfrm>
            <a:off x="9108489" y="3577701"/>
            <a:ext cx="2891753" cy="2636668"/>
          </a:xfrm>
          <a:prstGeom prst="wedgeEllipseCallout">
            <a:avLst>
              <a:gd name="adj1" fmla="val 25912"/>
              <a:gd name="adj2" fmla="val -893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この黒いテープは「ゴリラテープ」というものですが、超強力粘着力のため、剥がすときに車に跡が残ります。</a:t>
            </a:r>
          </a:p>
        </p:txBody>
      </p:sp>
    </p:spTree>
    <p:extLst>
      <p:ext uri="{BB962C8B-B14F-4D97-AF65-F5344CB8AC3E}">
        <p14:creationId xmlns:p14="http://schemas.microsoft.com/office/powerpoint/2010/main" val="939320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C2B462-2968-449E-8615-F157D8AA7EF8}"/>
              </a:ext>
            </a:extLst>
          </p:cNvPr>
          <p:cNvSpPr>
            <a:spLocks noGrp="1"/>
          </p:cNvSpPr>
          <p:nvPr>
            <p:ph type="title"/>
          </p:nvPr>
        </p:nvSpPr>
        <p:spPr/>
        <p:txBody>
          <a:bodyPr/>
          <a:lstStyle/>
          <a:p>
            <a:r>
              <a:rPr kumimoji="1" lang="en-US" altLang="ja-JP" dirty="0"/>
              <a:t>N95</a:t>
            </a:r>
            <a:r>
              <a:rPr kumimoji="1" lang="ja-JP" altLang="en-US" dirty="0"/>
              <a:t>マスクと不織布マスク</a:t>
            </a:r>
          </a:p>
        </p:txBody>
      </p:sp>
      <p:sp>
        <p:nvSpPr>
          <p:cNvPr id="3" name="コンテンツ プレースホルダー 2">
            <a:extLst>
              <a:ext uri="{FF2B5EF4-FFF2-40B4-BE49-F238E27FC236}">
                <a16:creationId xmlns:a16="http://schemas.microsoft.com/office/drawing/2014/main" id="{0CBBDF5E-4DF0-4AE3-AC47-B11D30416F73}"/>
              </a:ext>
            </a:extLst>
          </p:cNvPr>
          <p:cNvSpPr>
            <a:spLocks noGrp="1"/>
          </p:cNvSpPr>
          <p:nvPr>
            <p:ph idx="1"/>
          </p:nvPr>
        </p:nvSpPr>
        <p:spPr>
          <a:xfrm>
            <a:off x="381740" y="2108201"/>
            <a:ext cx="11383540" cy="4160519"/>
          </a:xfrm>
        </p:spPr>
        <p:txBody>
          <a:bodyPr>
            <a:normAutofit/>
          </a:bodyPr>
          <a:lstStyle/>
          <a:p>
            <a:r>
              <a:rPr lang="ja-JP" altLang="en-US" sz="3600" dirty="0"/>
              <a:t>●</a:t>
            </a:r>
            <a:r>
              <a:rPr kumimoji="1" lang="ja-JP" altLang="en-US" sz="3600" dirty="0"/>
              <a:t>入居者がマスクを着用できない場合、飛沫が飛ぶ場合があるので、</a:t>
            </a:r>
            <a:r>
              <a:rPr lang="en-US" altLang="ja-JP" sz="3600" dirty="0"/>
              <a:t>N95</a:t>
            </a:r>
            <a:r>
              <a:rPr lang="ja-JP" altLang="en-US" sz="3600" dirty="0"/>
              <a:t>マスクの上に</a:t>
            </a:r>
            <a:r>
              <a:rPr kumimoji="1" lang="ja-JP" altLang="en-US" sz="3600" dirty="0"/>
              <a:t>不織布のマスクの着用をする。</a:t>
            </a:r>
            <a:endParaRPr kumimoji="1" lang="en-US" altLang="ja-JP" sz="3600" dirty="0"/>
          </a:p>
          <a:p>
            <a:r>
              <a:rPr lang="ja-JP" altLang="en-US" sz="3600" dirty="0"/>
              <a:t>●</a:t>
            </a:r>
            <a:r>
              <a:rPr kumimoji="1" lang="en-US" altLang="ja-JP" sz="3600" dirty="0"/>
              <a:t>N95</a:t>
            </a:r>
            <a:r>
              <a:rPr kumimoji="1" lang="ja-JP" altLang="en-US" sz="3600" dirty="0"/>
              <a:t>のマスクは、数に限りがあるため、不織布のマスクを頻回に交換することで、</a:t>
            </a:r>
            <a:r>
              <a:rPr kumimoji="1" lang="en-US" altLang="ja-JP" sz="3600" dirty="0"/>
              <a:t>N95 </a:t>
            </a:r>
            <a:r>
              <a:rPr kumimoji="1" lang="ja-JP" altLang="en-US" sz="3600" dirty="0"/>
              <a:t>のマスクを長く使うことができる。</a:t>
            </a:r>
            <a:endParaRPr kumimoji="1" lang="en-US" altLang="ja-JP" sz="3600" dirty="0"/>
          </a:p>
          <a:p>
            <a:r>
              <a:rPr lang="ja-JP" altLang="en-US" sz="3600" dirty="0"/>
              <a:t>●</a:t>
            </a:r>
            <a:r>
              <a:rPr kumimoji="1" lang="ja-JP" altLang="en-US" sz="3600" dirty="0"/>
              <a:t>入居者が確実にマスクを着用できる場合、この上からのマスクは不要。</a:t>
            </a:r>
          </a:p>
        </p:txBody>
      </p:sp>
      <p:sp>
        <p:nvSpPr>
          <p:cNvPr id="4" name="日付プレースホルダー 3">
            <a:extLst>
              <a:ext uri="{FF2B5EF4-FFF2-40B4-BE49-F238E27FC236}">
                <a16:creationId xmlns:a16="http://schemas.microsoft.com/office/drawing/2014/main" id="{6E897B06-7ABE-4A01-B481-4BBD6D10BFF4}"/>
              </a:ext>
            </a:extLst>
          </p:cNvPr>
          <p:cNvSpPr>
            <a:spLocks noGrp="1"/>
          </p:cNvSpPr>
          <p:nvPr>
            <p:ph type="dt" sz="half" idx="10"/>
          </p:nvPr>
        </p:nvSpPr>
        <p:spPr/>
        <p:txBody>
          <a:bodyPr/>
          <a:lstStyle/>
          <a:p>
            <a:pPr rtl="0"/>
            <a:fld id="{6BB10D81-EB47-474E-AFE6-F10ABA500AD1}" type="datetime1">
              <a:rPr lang="ja-JP" altLang="en-US" smtClean="0"/>
              <a:t>2021/3/26</a:t>
            </a:fld>
            <a:endParaRPr lang="en-US" dirty="0"/>
          </a:p>
        </p:txBody>
      </p:sp>
    </p:spTree>
    <p:extLst>
      <p:ext uri="{BB962C8B-B14F-4D97-AF65-F5344CB8AC3E}">
        <p14:creationId xmlns:p14="http://schemas.microsoft.com/office/powerpoint/2010/main" val="3664580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86B4F2-9166-4E9F-9153-023064EA41F8}"/>
              </a:ext>
            </a:extLst>
          </p:cNvPr>
          <p:cNvSpPr>
            <a:spLocks noGrp="1"/>
          </p:cNvSpPr>
          <p:nvPr>
            <p:ph type="title"/>
          </p:nvPr>
        </p:nvSpPr>
        <p:spPr>
          <a:xfrm>
            <a:off x="1066800" y="2523776"/>
            <a:ext cx="10058400" cy="1450757"/>
          </a:xfrm>
        </p:spPr>
        <p:txBody>
          <a:bodyPr>
            <a:normAutofit/>
          </a:bodyPr>
          <a:lstStyle/>
          <a:p>
            <a:r>
              <a:rPr kumimoji="1" lang="ja-JP" altLang="en-US" sz="6600" b="1" dirty="0"/>
              <a:t>陽性者が発生したら</a:t>
            </a:r>
            <a:endParaRPr kumimoji="1" lang="ja-JP" altLang="en-US" sz="6600" dirty="0"/>
          </a:p>
        </p:txBody>
      </p:sp>
      <p:sp>
        <p:nvSpPr>
          <p:cNvPr id="4" name="日付プレースホルダー 3">
            <a:extLst>
              <a:ext uri="{FF2B5EF4-FFF2-40B4-BE49-F238E27FC236}">
                <a16:creationId xmlns:a16="http://schemas.microsoft.com/office/drawing/2014/main" id="{B1EBAAED-730F-4EAB-A1E6-7EEE15E10510}"/>
              </a:ext>
            </a:extLst>
          </p:cNvPr>
          <p:cNvSpPr>
            <a:spLocks noGrp="1"/>
          </p:cNvSpPr>
          <p:nvPr>
            <p:ph type="dt" sz="half" idx="10"/>
          </p:nvPr>
        </p:nvSpPr>
        <p:spPr/>
        <p:txBody>
          <a:bodyPr/>
          <a:lstStyle/>
          <a:p>
            <a:pPr rtl="0"/>
            <a:fld id="{6BB10D81-EB47-474E-AFE6-F10ABA500AD1}" type="datetime1">
              <a:rPr lang="ja-JP" altLang="en-US" smtClean="0"/>
              <a:t>2021/3/26</a:t>
            </a:fld>
            <a:endParaRPr lang="en-US" dirty="0"/>
          </a:p>
        </p:txBody>
      </p:sp>
    </p:spTree>
    <p:extLst>
      <p:ext uri="{BB962C8B-B14F-4D97-AF65-F5344CB8AC3E}">
        <p14:creationId xmlns:p14="http://schemas.microsoft.com/office/powerpoint/2010/main" val="1485755216"/>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1798875_TF56160789" id="{8EF54D1C-3516-45D2-964D-322F5179DAFB}" vid="{588529C6-7038-4A64-A4FA-6ACDF2254A3B}"/>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{3FD36E58-A2D5-4463-ABC3-CBA0CFD7232C}tf56160789_win32</Template>
  <TotalTime>1442</TotalTime>
  <Words>2673</Words>
  <Application>Microsoft Office PowerPoint</Application>
  <PresentationFormat>ワイド画面</PresentationFormat>
  <Paragraphs>221</Paragraphs>
  <Slides>38</Slides>
  <Notes>0</Notes>
  <HiddenSlides>0</HiddenSlides>
  <MMClips>1</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3</vt:i4>
      </vt:variant>
      <vt:variant>
        <vt:lpstr>スライド タイトル</vt:lpstr>
      </vt:variant>
      <vt:variant>
        <vt:i4>38</vt:i4>
      </vt:variant>
    </vt:vector>
  </HeadingPairs>
  <TitlesOfParts>
    <vt:vector size="50" baseType="lpstr">
      <vt:lpstr>HG丸ｺﾞｼｯｸM-PRO</vt:lpstr>
      <vt:lpstr>HG丸ｺﾞｼｯｸM-PRO</vt:lpstr>
      <vt:lpstr>Meiryo UI</vt:lpstr>
      <vt:lpstr>MS Mincho</vt:lpstr>
      <vt:lpstr>游明朝</vt:lpstr>
      <vt:lpstr>Arial</vt:lpstr>
      <vt:lpstr>Calibri</vt:lpstr>
      <vt:lpstr>Franklin Gothic Book</vt:lpstr>
      <vt:lpstr>1_RetrospectVTI</vt:lpstr>
      <vt:lpstr>Worksheet</vt:lpstr>
      <vt:lpstr>Acrobat Document</vt:lpstr>
      <vt:lpstr>Document</vt:lpstr>
      <vt:lpstr>コロナに 負けるな！！</vt:lpstr>
      <vt:lpstr>グループホームめぐみのにおいてコロナウイルス感染者が発生したことで取り組んだ具体的内容を写真や動画と共にご説明します。</vt:lpstr>
      <vt:lpstr>初動対策</vt:lpstr>
      <vt:lpstr>初動対策：熱発者が出るなどの症状でコロナ感染が疑われる場合には、すぐに個室隔離と感染対策を行う。 </vt:lpstr>
      <vt:lpstr>PowerPoint プレゼンテーション</vt:lpstr>
      <vt:lpstr>初動対策時に必要物品</vt:lpstr>
      <vt:lpstr>PCR検査：車で搬送の場合</vt:lpstr>
      <vt:lpstr>N95マスクと不織布マスク</vt:lpstr>
      <vt:lpstr>陽性者が発生したら</vt:lpstr>
      <vt:lpstr>PCR検査陽性者が発生したら</vt:lpstr>
      <vt:lpstr>連絡調整：ホーム内の連絡・外部との連絡</vt:lpstr>
      <vt:lpstr>N95マスクの取り扱い</vt:lpstr>
      <vt:lpstr>ホーム内・ホール内のゾーニング</vt:lpstr>
      <vt:lpstr>ゾーニング</vt:lpstr>
      <vt:lpstr>ゾーニング方法</vt:lpstr>
      <vt:lpstr>PowerPoint プレゼンテーション</vt:lpstr>
      <vt:lpstr>ゾーニング例：広間の仕切りはビニールシート</vt:lpstr>
      <vt:lpstr>PowerPoint プレゼンテーション</vt:lpstr>
      <vt:lpstr>特養の 場合</vt:lpstr>
      <vt:lpstr>レッドゾーンに入るときに必要な個人防護具（PPE)</vt:lpstr>
      <vt:lpstr>捨てる場所</vt:lpstr>
      <vt:lpstr>個人防護具の着脱方法</vt:lpstr>
      <vt:lpstr>食事</vt:lpstr>
      <vt:lpstr>排泄</vt:lpstr>
      <vt:lpstr>清拭</vt:lpstr>
      <vt:lpstr>衣服の交換・洗濯</vt:lpstr>
      <vt:lpstr>口腔ケア</vt:lpstr>
      <vt:lpstr>掃除</vt:lpstr>
      <vt:lpstr>ゴミ類</vt:lpstr>
      <vt:lpstr>陽性者・疑いのある者の居室</vt:lpstr>
      <vt:lpstr>使い捨て 個人防護具の作り方</vt:lpstr>
      <vt:lpstr>使い捨て 個人防護具の作り方</vt:lpstr>
      <vt:lpstr>用意しておく書類・データ</vt:lpstr>
      <vt:lpstr>PowerPoint プレゼンテーション</vt:lpstr>
      <vt:lpstr>PowerPoint プレゼンテーション</vt:lpstr>
      <vt:lpstr>PowerPoint プレゼンテーション</vt:lpstr>
      <vt:lpstr>2週間の 必要数</vt:lpstr>
      <vt:lpstr>特に気を付けて実践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コロナに 負けるな！！</dc:title>
  <dc:creator>大澤 薫</dc:creator>
  <cp:lastModifiedBy>大澤 薫</cp:lastModifiedBy>
  <cp:revision>86</cp:revision>
  <cp:lastPrinted>2021-03-03T02:08:16Z</cp:lastPrinted>
  <dcterms:created xsi:type="dcterms:W3CDTF">2021-02-17T01:03:46Z</dcterms:created>
  <dcterms:modified xsi:type="dcterms:W3CDTF">2021-03-26T05:36:34Z</dcterms:modified>
</cp:coreProperties>
</file>